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7" name="Shape 117"/>
          <p:cNvSpPr/>
          <p:nvPr>
            <p:ph type="sldImg"/>
          </p:nvPr>
        </p:nvSpPr>
        <p:spPr>
          <a:xfrm>
            <a:off x="1143000" y="685800"/>
            <a:ext cx="4572000" cy="3429000"/>
          </a:xfrm>
          <a:prstGeom prst="rect">
            <a:avLst/>
          </a:prstGeom>
        </p:spPr>
        <p:txBody>
          <a:bodyPr/>
          <a:lstStyle/>
          <a:p>
            <a:pPr/>
          </a:p>
        </p:txBody>
      </p:sp>
      <p:sp>
        <p:nvSpPr>
          <p:cNvPr id="118" name="Shape 1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bg>
      <p:bgPr>
        <a:solidFill>
          <a:srgbClr val="000000"/>
        </a:solidFill>
      </p:bgPr>
    </p:bg>
    <p:spTree>
      <p:nvGrpSpPr>
        <p:cNvPr id="1" name=""/>
        <p:cNvGrpSpPr/>
        <p:nvPr/>
      </p:nvGrpSpPr>
      <p:grpSpPr>
        <a:xfrm>
          <a:off x="0" y="0"/>
          <a:ext cx="0" cy="0"/>
          <a:chOff x="0" y="0"/>
          <a:chExt cx="0" cy="0"/>
        </a:xfrm>
      </p:grpSpPr>
      <p:pic>
        <p:nvPicPr>
          <p:cNvPr id="9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99"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pic>
        <p:nvPicPr>
          <p:cNvPr id="10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0 master">
    <p:bg>
      <p:bgPr>
        <a:solidFill>
          <a:srgbClr val="000000"/>
        </a:solidFill>
      </p:bgPr>
    </p:bg>
    <p:spTree>
      <p:nvGrpSpPr>
        <p:cNvPr id="1" name=""/>
        <p:cNvGrpSpPr/>
        <p:nvPr/>
      </p:nvGrpSpPr>
      <p:grpSpPr>
        <a:xfrm>
          <a:off x="0" y="0"/>
          <a:ext cx="0" cy="0"/>
          <a:chOff x="0" y="0"/>
          <a:chExt cx="0" cy="0"/>
        </a:xfrm>
      </p:grpSpPr>
      <p:pic>
        <p:nvPicPr>
          <p:cNvPr id="10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09"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pic>
        <p:nvPicPr>
          <p:cNvPr id="11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pic>
        <p:nvPicPr>
          <p:cNvPr id="2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pic>
        <p:nvPicPr>
          <p:cNvPr id="2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29"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pic>
        <p:nvPicPr>
          <p:cNvPr id="3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pic>
        <p:nvPicPr>
          <p:cNvPr id="3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39"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pic>
        <p:nvPicPr>
          <p:cNvPr id="4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pic>
        <p:nvPicPr>
          <p:cNvPr id="4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49"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pic>
        <p:nvPicPr>
          <p:cNvPr id="5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pic>
        <p:nvPicPr>
          <p:cNvPr id="5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59"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pic>
        <p:nvPicPr>
          <p:cNvPr id="6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pic>
        <p:nvPicPr>
          <p:cNvPr id="6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69"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pic>
        <p:nvPicPr>
          <p:cNvPr id="7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pic>
        <p:nvPicPr>
          <p:cNvPr id="7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79"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pic>
        <p:nvPicPr>
          <p:cNvPr id="8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pic>
        <p:nvPicPr>
          <p:cNvPr id="8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89" name="Shape 0"/>
          <p:cNvSpPr/>
          <p:nvPr/>
        </p:nvSpPr>
        <p:spPr>
          <a:xfrm>
            <a:off x="0" y="0"/>
            <a:ext cx="14630400" cy="8229600"/>
          </a:xfrm>
          <a:prstGeom prst="rect">
            <a:avLst/>
          </a:prstGeom>
          <a:solidFill>
            <a:srgbClr val="FFFFFF">
              <a:alpha val="95000"/>
            </a:srgbClr>
          </a:solidFill>
          <a:ln w="12700">
            <a:miter lim="400000"/>
          </a:ln>
        </p:spPr>
        <p:txBody>
          <a:bodyPr lIns="45719" rIns="45719"/>
          <a:lstStyle/>
          <a:p>
            <a:pPr/>
          </a:p>
        </p:txBody>
      </p:sp>
      <p:pic>
        <p:nvPicPr>
          <p:cNvPr id="9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atin typeface="+mn-lt"/>
                <a:ea typeface="+mn-ea"/>
                <a:cs typeface="+mn-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0"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21" name="Text 0"/>
          <p:cNvSpPr txBox="1"/>
          <p:nvPr/>
        </p:nvSpPr>
        <p:spPr>
          <a:xfrm>
            <a:off x="793790" y="2184082"/>
            <a:ext cx="7556422" cy="13858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sz="4400">
                <a:solidFill>
                  <a:srgbClr val="312F2B"/>
                </a:solidFill>
                <a:latin typeface="Gelasio"/>
                <a:ea typeface="Gelasio"/>
                <a:cs typeface="Gelasio"/>
                <a:sym typeface="Gelasio"/>
              </a:defRPr>
            </a:lvl1pPr>
          </a:lstStyle>
          <a:p>
            <a:pPr/>
            <a:r>
              <a:t>Introduction to Dart: A Developer's Overview</a:t>
            </a:r>
          </a:p>
        </p:txBody>
      </p:sp>
      <p:sp>
        <p:nvSpPr>
          <p:cNvPr id="122" name="Text 1"/>
          <p:cNvSpPr txBox="1"/>
          <p:nvPr/>
        </p:nvSpPr>
        <p:spPr>
          <a:xfrm>
            <a:off x="793790" y="3941802"/>
            <a:ext cx="7556422" cy="14038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272525"/>
                </a:solidFill>
                <a:latin typeface="Lato"/>
                <a:ea typeface="Lato"/>
                <a:cs typeface="Lato"/>
                <a:sym typeface="Lato"/>
              </a:defRPr>
            </a:lvl1pPr>
          </a:lstStyle>
          <a:p>
            <a:pPr/>
            <a:r>
              <a:t>Welcome to our presentation on Dart, Google's versatile language. It's built for modern app development. Dart excels across platforms. It powers the popular Flutter UI framework. Prepare to explore its core features and benefits.</a:t>
            </a:r>
          </a:p>
        </p:txBody>
      </p:sp>
      <p:sp>
        <p:nvSpPr>
          <p:cNvPr id="123" name="Text 4"/>
          <p:cNvSpPr txBox="1"/>
          <p:nvPr/>
        </p:nvSpPr>
        <p:spPr>
          <a:xfrm>
            <a:off x="5454276" y="5359040"/>
            <a:ext cx="2771913" cy="37921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100"/>
              </a:lnSpc>
              <a:defRPr b="1" sz="2200">
                <a:solidFill>
                  <a:srgbClr val="272525"/>
                </a:solidFill>
                <a:latin typeface="Lato Bold"/>
                <a:ea typeface="Lato Bold"/>
                <a:cs typeface="Lato Bold"/>
                <a:sym typeface="Lato Bold"/>
              </a:defRPr>
            </a:lvl1pPr>
          </a:lstStyle>
          <a:p>
            <a:pPr/>
            <a:r>
              <a:t>by Makeskilled Team</a:t>
            </a:r>
          </a:p>
        </p:txBody>
      </p:sp>
      <p:pic>
        <p:nvPicPr>
          <p:cNvPr id="124" name="Image" descr="Image"/>
          <p:cNvPicPr>
            <a:picLocks noChangeAspect="1"/>
          </p:cNvPicPr>
          <p:nvPr/>
        </p:nvPicPr>
        <p:blipFill>
          <a:blip r:embed="rId3">
            <a:extLst/>
          </a:blip>
          <a:stretch>
            <a:fillRect/>
          </a:stretch>
        </p:blipFill>
        <p:spPr>
          <a:xfrm>
            <a:off x="937846" y="277134"/>
            <a:ext cx="6342331" cy="1713555"/>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Text 0"/>
          <p:cNvSpPr txBox="1"/>
          <p:nvPr/>
        </p:nvSpPr>
        <p:spPr>
          <a:xfrm>
            <a:off x="687943" y="540543"/>
            <a:ext cx="7121153" cy="59867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800"/>
              </a:lnSpc>
              <a:defRPr sz="3800">
                <a:solidFill>
                  <a:srgbClr val="312F2B"/>
                </a:solidFill>
                <a:latin typeface="Gelasio"/>
                <a:ea typeface="Gelasio"/>
                <a:cs typeface="Gelasio"/>
                <a:sym typeface="Gelasio"/>
              </a:defRPr>
            </a:lvl1pPr>
          </a:lstStyle>
          <a:p>
            <a:pPr/>
            <a:r>
              <a:t>Additional Dart Syntax Essentials</a:t>
            </a:r>
          </a:p>
        </p:txBody>
      </p:sp>
      <p:sp>
        <p:nvSpPr>
          <p:cNvPr id="260" name="Shape 1"/>
          <p:cNvSpPr/>
          <p:nvPr/>
        </p:nvSpPr>
        <p:spPr>
          <a:xfrm>
            <a:off x="687942" y="1547693"/>
            <a:ext cx="442199" cy="442199"/>
          </a:xfrm>
          <a:prstGeom prst="roundRect">
            <a:avLst>
              <a:gd name="adj" fmla="val 18670"/>
            </a:avLst>
          </a:prstGeom>
          <a:solidFill>
            <a:srgbClr val="E8E8E3"/>
          </a:solidFill>
          <a:ln w="7620">
            <a:solidFill>
              <a:srgbClr val="CECEC9"/>
            </a:solidFill>
          </a:ln>
        </p:spPr>
        <p:txBody>
          <a:bodyPr lIns="45719" rIns="45719"/>
          <a:lstStyle/>
          <a:p>
            <a:pPr/>
          </a:p>
        </p:txBody>
      </p:sp>
      <p:sp>
        <p:nvSpPr>
          <p:cNvPr id="261" name="Text 2"/>
          <p:cNvSpPr txBox="1"/>
          <p:nvPr/>
        </p:nvSpPr>
        <p:spPr>
          <a:xfrm>
            <a:off x="1326594" y="1408058"/>
            <a:ext cx="1193987"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a:solidFill>
                  <a:srgbClr val="272525"/>
                </a:solidFill>
                <a:latin typeface="Gelasio"/>
                <a:ea typeface="Gelasio"/>
                <a:cs typeface="Gelasio"/>
                <a:sym typeface="Gelasio"/>
              </a:defRPr>
            </a:lvl1pPr>
          </a:lstStyle>
          <a:p>
            <a:pPr/>
            <a:r>
              <a:t>Comments</a:t>
            </a:r>
          </a:p>
        </p:txBody>
      </p:sp>
      <p:sp>
        <p:nvSpPr>
          <p:cNvPr id="262" name="Text 3"/>
          <p:cNvSpPr txBox="1"/>
          <p:nvPr/>
        </p:nvSpPr>
        <p:spPr>
          <a:xfrm>
            <a:off x="1326593" y="1833111"/>
            <a:ext cx="3430204"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defRPr b="1">
                <a:solidFill>
                  <a:srgbClr val="272525"/>
                </a:solidFill>
                <a:latin typeface="Lato"/>
                <a:ea typeface="Lato"/>
                <a:cs typeface="Lato"/>
                <a:sym typeface="Lato"/>
              </a:defRPr>
            </a:pPr>
            <a:r>
              <a:t>//</a:t>
            </a:r>
            <a:r>
              <a:rPr b="0"/>
              <a:t> for single-line, </a:t>
            </a:r>
            <a:r>
              <a:t>/* */</a:t>
            </a:r>
            <a:r>
              <a:rPr b="0"/>
              <a:t> for multi-line.</a:t>
            </a:r>
          </a:p>
        </p:txBody>
      </p:sp>
      <p:sp>
        <p:nvSpPr>
          <p:cNvPr id="263" name="Shape 4"/>
          <p:cNvSpPr/>
          <p:nvPr/>
        </p:nvSpPr>
        <p:spPr>
          <a:xfrm>
            <a:off x="687942" y="2747723"/>
            <a:ext cx="442199" cy="442199"/>
          </a:xfrm>
          <a:prstGeom prst="roundRect">
            <a:avLst>
              <a:gd name="adj" fmla="val 18670"/>
            </a:avLst>
          </a:prstGeom>
          <a:solidFill>
            <a:srgbClr val="E8E8E3"/>
          </a:solidFill>
          <a:ln w="7620">
            <a:solidFill>
              <a:srgbClr val="CECEC9"/>
            </a:solidFill>
          </a:ln>
        </p:spPr>
        <p:txBody>
          <a:bodyPr lIns="45719" rIns="45719"/>
          <a:lstStyle/>
          <a:p>
            <a:pPr/>
          </a:p>
        </p:txBody>
      </p:sp>
      <p:sp>
        <p:nvSpPr>
          <p:cNvPr id="264" name="Text 5"/>
          <p:cNvSpPr txBox="1"/>
          <p:nvPr/>
        </p:nvSpPr>
        <p:spPr>
          <a:xfrm>
            <a:off x="1275248" y="2608089"/>
            <a:ext cx="2120777"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a:solidFill>
                  <a:srgbClr val="272525"/>
                </a:solidFill>
                <a:latin typeface="Gelasio"/>
                <a:ea typeface="Gelasio"/>
                <a:cs typeface="Gelasio"/>
                <a:sym typeface="Gelasio"/>
              </a:defRPr>
            </a:lvl1pPr>
          </a:lstStyle>
          <a:p>
            <a:pPr/>
            <a:r>
              <a:t>String Interpolation</a:t>
            </a:r>
          </a:p>
        </p:txBody>
      </p:sp>
      <p:sp>
        <p:nvSpPr>
          <p:cNvPr id="265" name="Text 6"/>
          <p:cNvSpPr txBox="1"/>
          <p:nvPr/>
        </p:nvSpPr>
        <p:spPr>
          <a:xfrm>
            <a:off x="1275248" y="3033142"/>
            <a:ext cx="3532895"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defRPr>
                <a:solidFill>
                  <a:srgbClr val="272525"/>
                </a:solidFill>
                <a:latin typeface="Lato"/>
                <a:ea typeface="Lato"/>
                <a:cs typeface="Lato"/>
                <a:sym typeface="Lato"/>
              </a:defRPr>
            </a:pPr>
            <a:r>
              <a:t>Embed variables: </a:t>
            </a:r>
            <a:r>
              <a:rPr b="1"/>
              <a:t>"Hello, $name"</a:t>
            </a:r>
            <a:r>
              <a:t>.</a:t>
            </a:r>
          </a:p>
        </p:txBody>
      </p:sp>
      <p:sp>
        <p:nvSpPr>
          <p:cNvPr id="266" name="Shape 7"/>
          <p:cNvSpPr/>
          <p:nvPr/>
        </p:nvSpPr>
        <p:spPr>
          <a:xfrm>
            <a:off x="687942" y="3947755"/>
            <a:ext cx="442199" cy="442199"/>
          </a:xfrm>
          <a:prstGeom prst="roundRect">
            <a:avLst>
              <a:gd name="adj" fmla="val 18670"/>
            </a:avLst>
          </a:prstGeom>
          <a:solidFill>
            <a:srgbClr val="E8E8E3"/>
          </a:solidFill>
          <a:ln w="7620">
            <a:solidFill>
              <a:srgbClr val="CECEC9"/>
            </a:solidFill>
          </a:ln>
        </p:spPr>
        <p:txBody>
          <a:bodyPr lIns="45719" rIns="45719"/>
          <a:lstStyle/>
          <a:p>
            <a:pPr/>
          </a:p>
        </p:txBody>
      </p:sp>
      <p:sp>
        <p:nvSpPr>
          <p:cNvPr id="267" name="Text 8"/>
          <p:cNvSpPr txBox="1"/>
          <p:nvPr/>
        </p:nvSpPr>
        <p:spPr>
          <a:xfrm>
            <a:off x="1326594" y="3808120"/>
            <a:ext cx="1994310"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a:solidFill>
                  <a:srgbClr val="272525"/>
                </a:solidFill>
                <a:latin typeface="Gelasio"/>
                <a:ea typeface="Gelasio"/>
                <a:cs typeface="Gelasio"/>
                <a:sym typeface="Gelasio"/>
              </a:defRPr>
            </a:lvl1pPr>
          </a:lstStyle>
          <a:p>
            <a:pPr/>
            <a:r>
              <a:t>Collection Literals</a:t>
            </a:r>
          </a:p>
        </p:txBody>
      </p:sp>
      <p:sp>
        <p:nvSpPr>
          <p:cNvPr id="268" name="Text 9"/>
          <p:cNvSpPr txBox="1"/>
          <p:nvPr/>
        </p:nvSpPr>
        <p:spPr>
          <a:xfrm>
            <a:off x="1326593" y="4233173"/>
            <a:ext cx="2566257"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defRPr>
                <a:solidFill>
                  <a:srgbClr val="272525"/>
                </a:solidFill>
                <a:latin typeface="Lato"/>
                <a:ea typeface="Lato"/>
                <a:cs typeface="Lato"/>
                <a:sym typeface="Lato"/>
              </a:defRPr>
            </a:pPr>
            <a:r>
              <a:t>Easy lists </a:t>
            </a:r>
            <a:r>
              <a:rPr b="1"/>
              <a:t>[]</a:t>
            </a:r>
            <a:r>
              <a:t> and maps </a:t>
            </a:r>
            <a:r>
              <a:rPr b="1"/>
              <a:t>{}</a:t>
            </a:r>
            <a:r>
              <a:t>.</a:t>
            </a:r>
          </a:p>
        </p:txBody>
      </p:sp>
      <p:sp>
        <p:nvSpPr>
          <p:cNvPr id="269" name="Shape 10"/>
          <p:cNvSpPr/>
          <p:nvPr/>
        </p:nvSpPr>
        <p:spPr>
          <a:xfrm>
            <a:off x="687942" y="5147786"/>
            <a:ext cx="442199" cy="442199"/>
          </a:xfrm>
          <a:prstGeom prst="roundRect">
            <a:avLst>
              <a:gd name="adj" fmla="val 18670"/>
            </a:avLst>
          </a:prstGeom>
          <a:solidFill>
            <a:srgbClr val="E8E8E3"/>
          </a:solidFill>
          <a:ln w="7620">
            <a:solidFill>
              <a:srgbClr val="CECEC9"/>
            </a:solidFill>
          </a:ln>
        </p:spPr>
        <p:txBody>
          <a:bodyPr lIns="45719" rIns="45719"/>
          <a:lstStyle/>
          <a:p>
            <a:pPr/>
          </a:p>
        </p:txBody>
      </p:sp>
      <p:sp>
        <p:nvSpPr>
          <p:cNvPr id="270" name="Text 11"/>
          <p:cNvSpPr txBox="1"/>
          <p:nvPr/>
        </p:nvSpPr>
        <p:spPr>
          <a:xfrm>
            <a:off x="1369879" y="5095577"/>
            <a:ext cx="774850" cy="2964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a:solidFill>
                  <a:srgbClr val="272525"/>
                </a:solidFill>
                <a:latin typeface="Gelasio"/>
                <a:ea typeface="Gelasio"/>
                <a:cs typeface="Gelasio"/>
                <a:sym typeface="Gelasio"/>
              </a:defRPr>
            </a:lvl1pPr>
          </a:lstStyle>
          <a:p>
            <a:pPr/>
            <a:r>
              <a:t>Enums</a:t>
            </a:r>
          </a:p>
        </p:txBody>
      </p:sp>
      <p:sp>
        <p:nvSpPr>
          <p:cNvPr id="271" name="Text 12"/>
          <p:cNvSpPr txBox="1"/>
          <p:nvPr/>
        </p:nvSpPr>
        <p:spPr>
          <a:xfrm>
            <a:off x="1369879" y="5520630"/>
            <a:ext cx="2744627"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272525"/>
                </a:solidFill>
                <a:latin typeface="Lato"/>
                <a:ea typeface="Lato"/>
                <a:cs typeface="Lato"/>
                <a:sym typeface="Lato"/>
              </a:defRPr>
            </a:lvl1pPr>
          </a:lstStyle>
          <a:p>
            <a:pPr/>
            <a:r>
              <a:t>Define fixed sets of values.</a:t>
            </a:r>
          </a:p>
        </p:txBody>
      </p:sp>
      <p:sp>
        <p:nvSpPr>
          <p:cNvPr id="272" name="Shape 13"/>
          <p:cNvSpPr/>
          <p:nvPr/>
        </p:nvSpPr>
        <p:spPr>
          <a:xfrm>
            <a:off x="687942" y="6347817"/>
            <a:ext cx="442199" cy="442199"/>
          </a:xfrm>
          <a:prstGeom prst="roundRect">
            <a:avLst>
              <a:gd name="adj" fmla="val 18670"/>
            </a:avLst>
          </a:prstGeom>
          <a:solidFill>
            <a:srgbClr val="E8E8E3"/>
          </a:solidFill>
          <a:ln w="7620">
            <a:solidFill>
              <a:srgbClr val="CECEC9"/>
            </a:solidFill>
          </a:ln>
        </p:spPr>
        <p:txBody>
          <a:bodyPr lIns="45719" rIns="45719"/>
          <a:lstStyle/>
          <a:p>
            <a:pPr/>
          </a:p>
        </p:txBody>
      </p:sp>
      <p:sp>
        <p:nvSpPr>
          <p:cNvPr id="273" name="Text 14"/>
          <p:cNvSpPr txBox="1"/>
          <p:nvPr/>
        </p:nvSpPr>
        <p:spPr>
          <a:xfrm>
            <a:off x="1341022" y="6208182"/>
            <a:ext cx="850975"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b="1">
                <a:solidFill>
                  <a:srgbClr val="272525"/>
                </a:solidFill>
                <a:latin typeface="Gelasio"/>
                <a:ea typeface="Gelasio"/>
                <a:cs typeface="Gelasio"/>
                <a:sym typeface="Gelasio"/>
              </a:defRPr>
            </a:lvl1pPr>
          </a:lstStyle>
          <a:p>
            <a:pPr/>
            <a:r>
              <a:t>Imports</a:t>
            </a:r>
          </a:p>
        </p:txBody>
      </p:sp>
      <p:sp>
        <p:nvSpPr>
          <p:cNvPr id="274" name="Text 15"/>
          <p:cNvSpPr txBox="1"/>
          <p:nvPr/>
        </p:nvSpPr>
        <p:spPr>
          <a:xfrm>
            <a:off x="1341022" y="6633236"/>
            <a:ext cx="3036293" cy="2964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defRPr>
                <a:solidFill>
                  <a:srgbClr val="272525"/>
                </a:solidFill>
                <a:latin typeface="Lato"/>
                <a:ea typeface="Lato"/>
                <a:cs typeface="Lato"/>
                <a:sym typeface="Lato"/>
              </a:defRPr>
            </a:pPr>
            <a:r>
              <a:t>Use </a:t>
            </a:r>
            <a:r>
              <a:rPr b="1"/>
              <a:t>import</a:t>
            </a:r>
            <a:r>
              <a:t> for modular code.</a:t>
            </a:r>
          </a:p>
        </p:txBody>
      </p:sp>
      <p:sp>
        <p:nvSpPr>
          <p:cNvPr id="275" name="Text 16"/>
          <p:cNvSpPr txBox="1"/>
          <p:nvPr/>
        </p:nvSpPr>
        <p:spPr>
          <a:xfrm>
            <a:off x="687942" y="7375921"/>
            <a:ext cx="13097819"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272525"/>
                </a:solidFill>
                <a:latin typeface="Lato"/>
                <a:ea typeface="Lato"/>
                <a:cs typeface="Lato"/>
                <a:sym typeface="Lato"/>
              </a:defRPr>
            </a:lvl1pPr>
          </a:lstStyle>
          <a:p>
            <a:pPr/>
            <a:r>
              <a:t>These elements enhance Dart's expressiveness. They make code cleaner and more efficient. Incorporate them into your practice.</a:t>
            </a:r>
          </a:p>
        </p:txBody>
      </p:sp>
      <p:pic>
        <p:nvPicPr>
          <p:cNvPr id="276" name="Image" descr="Image"/>
          <p:cNvPicPr>
            <a:picLocks noChangeAspect="1"/>
          </p:cNvPicPr>
          <p:nvPr/>
        </p:nvPicPr>
        <p:blipFill>
          <a:blip r:embed="rId2">
            <a:extLst/>
          </a:blip>
          <a:stretch>
            <a:fillRect/>
          </a:stretch>
        </p:blipFill>
        <p:spPr>
          <a:xfrm>
            <a:off x="10821334" y="172014"/>
            <a:ext cx="3751353" cy="101353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6" name="Image 0" descr="Image 0"/>
          <p:cNvPicPr>
            <a:picLocks noChangeAspect="1"/>
          </p:cNvPicPr>
          <p:nvPr/>
        </p:nvPicPr>
        <p:blipFill>
          <a:blip r:embed="rId2">
            <a:extLst/>
          </a:blip>
          <a:stretch>
            <a:fillRect/>
          </a:stretch>
        </p:blipFill>
        <p:spPr>
          <a:xfrm>
            <a:off x="9144000" y="0"/>
            <a:ext cx="5486400" cy="8229600"/>
          </a:xfrm>
          <a:prstGeom prst="rect">
            <a:avLst/>
          </a:prstGeom>
          <a:ln w="12700">
            <a:miter lim="400000"/>
          </a:ln>
        </p:spPr>
      </p:pic>
      <p:sp>
        <p:nvSpPr>
          <p:cNvPr id="127" name="Text 0"/>
          <p:cNvSpPr txBox="1"/>
          <p:nvPr/>
        </p:nvSpPr>
        <p:spPr>
          <a:xfrm>
            <a:off x="837075" y="590862"/>
            <a:ext cx="8562183" cy="13858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sz="4400">
                <a:solidFill>
                  <a:srgbClr val="312F2B"/>
                </a:solidFill>
                <a:latin typeface="Gelasio"/>
                <a:ea typeface="Gelasio"/>
                <a:cs typeface="Gelasio"/>
                <a:sym typeface="Gelasio"/>
              </a:defRPr>
            </a:lvl1pPr>
          </a:lstStyle>
          <a:p>
            <a:pPr/>
            <a:r>
              <a:t>Dart Basic Structure: Your First Steps</a:t>
            </a:r>
          </a:p>
        </p:txBody>
      </p:sp>
      <p:sp>
        <p:nvSpPr>
          <p:cNvPr id="128" name="Shape 1"/>
          <p:cNvSpPr/>
          <p:nvPr/>
        </p:nvSpPr>
        <p:spPr>
          <a:xfrm>
            <a:off x="793790" y="2652713"/>
            <a:ext cx="510303" cy="510303"/>
          </a:xfrm>
          <a:prstGeom prst="roundRect">
            <a:avLst>
              <a:gd name="adj" fmla="val 18669"/>
            </a:avLst>
          </a:prstGeom>
          <a:solidFill>
            <a:srgbClr val="E8E8E3"/>
          </a:solidFill>
          <a:ln w="7620">
            <a:solidFill>
              <a:srgbClr val="CECEC9"/>
            </a:solidFill>
          </a:ln>
        </p:spPr>
        <p:txBody>
          <a:bodyPr lIns="45719" rIns="45719"/>
          <a:lstStyle/>
          <a:p>
            <a:pPr/>
          </a:p>
        </p:txBody>
      </p:sp>
      <p:sp>
        <p:nvSpPr>
          <p:cNvPr id="129" name="Text 2"/>
          <p:cNvSpPr txBox="1"/>
          <p:nvPr/>
        </p:nvSpPr>
        <p:spPr>
          <a:xfrm>
            <a:off x="1530905" y="2495587"/>
            <a:ext cx="1502880"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272525"/>
                </a:solidFill>
                <a:latin typeface="Gelasio"/>
                <a:ea typeface="Gelasio"/>
                <a:cs typeface="Gelasio"/>
                <a:sym typeface="Gelasio"/>
              </a:defRPr>
            </a:lvl1pPr>
          </a:lstStyle>
          <a:p>
            <a:pPr/>
            <a:r>
              <a:t>Entry Point</a:t>
            </a:r>
          </a:p>
        </p:txBody>
      </p:sp>
      <p:sp>
        <p:nvSpPr>
          <p:cNvPr id="130" name="Text 3"/>
          <p:cNvSpPr txBox="1"/>
          <p:nvPr/>
        </p:nvSpPr>
        <p:spPr>
          <a:xfrm>
            <a:off x="1530906" y="2986006"/>
            <a:ext cx="4199558" cy="33413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800"/>
              </a:lnSpc>
              <a:defRPr sz="1700">
                <a:solidFill>
                  <a:srgbClr val="272525"/>
                </a:solidFill>
                <a:latin typeface="Lato"/>
                <a:ea typeface="Lato"/>
                <a:cs typeface="Lato"/>
                <a:sym typeface="Lato"/>
              </a:defRPr>
            </a:pPr>
            <a:r>
              <a:t>Every Dart program starts with </a:t>
            </a:r>
            <a:r>
              <a:rPr b="1"/>
              <a:t>void main()</a:t>
            </a:r>
            <a:r>
              <a:t>.</a:t>
            </a:r>
          </a:p>
        </p:txBody>
      </p:sp>
      <p:sp>
        <p:nvSpPr>
          <p:cNvPr id="131" name="Shape 4"/>
          <p:cNvSpPr/>
          <p:nvPr/>
        </p:nvSpPr>
        <p:spPr>
          <a:xfrm>
            <a:off x="793790" y="4037527"/>
            <a:ext cx="510303" cy="510303"/>
          </a:xfrm>
          <a:prstGeom prst="roundRect">
            <a:avLst>
              <a:gd name="adj" fmla="val 18669"/>
            </a:avLst>
          </a:prstGeom>
          <a:solidFill>
            <a:srgbClr val="E8E8E3"/>
          </a:solidFill>
          <a:ln w="7620">
            <a:solidFill>
              <a:srgbClr val="CECEC9"/>
            </a:solidFill>
          </a:ln>
        </p:spPr>
        <p:txBody>
          <a:bodyPr lIns="45719" rIns="45719"/>
          <a:lstStyle/>
          <a:p>
            <a:pPr/>
          </a:p>
        </p:txBody>
      </p:sp>
      <p:sp>
        <p:nvSpPr>
          <p:cNvPr id="132" name="Text 5"/>
          <p:cNvSpPr txBox="1"/>
          <p:nvPr/>
        </p:nvSpPr>
        <p:spPr>
          <a:xfrm>
            <a:off x="1542291" y="3880403"/>
            <a:ext cx="2543126"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272525"/>
                </a:solidFill>
                <a:latin typeface="Gelasio"/>
                <a:ea typeface="Gelasio"/>
                <a:cs typeface="Gelasio"/>
                <a:sym typeface="Gelasio"/>
              </a:defRPr>
            </a:lvl1pPr>
          </a:lstStyle>
          <a:p>
            <a:pPr/>
            <a:r>
              <a:t>Statement Endings</a:t>
            </a:r>
          </a:p>
        </p:txBody>
      </p:sp>
      <p:sp>
        <p:nvSpPr>
          <p:cNvPr id="133" name="Text 6"/>
          <p:cNvSpPr txBox="1"/>
          <p:nvPr/>
        </p:nvSpPr>
        <p:spPr>
          <a:xfrm>
            <a:off x="1542291" y="4370821"/>
            <a:ext cx="4176788"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272525"/>
                </a:solidFill>
                <a:latin typeface="Lato"/>
                <a:ea typeface="Lato"/>
                <a:cs typeface="Lato"/>
                <a:sym typeface="Lato"/>
              </a:defRPr>
            </a:lvl1pPr>
          </a:lstStyle>
          <a:p>
            <a:pPr/>
            <a:r>
              <a:t>Each statement must end with a semicolon.</a:t>
            </a:r>
          </a:p>
        </p:txBody>
      </p:sp>
      <p:sp>
        <p:nvSpPr>
          <p:cNvPr id="134" name="Shape 7"/>
          <p:cNvSpPr/>
          <p:nvPr/>
        </p:nvSpPr>
        <p:spPr>
          <a:xfrm>
            <a:off x="793790" y="5422343"/>
            <a:ext cx="510303" cy="510303"/>
          </a:xfrm>
          <a:prstGeom prst="roundRect">
            <a:avLst>
              <a:gd name="adj" fmla="val 18669"/>
            </a:avLst>
          </a:prstGeom>
          <a:solidFill>
            <a:srgbClr val="E8E8E3"/>
          </a:solidFill>
          <a:ln w="7620">
            <a:solidFill>
              <a:srgbClr val="CECEC9"/>
            </a:solidFill>
          </a:ln>
        </p:spPr>
        <p:txBody>
          <a:bodyPr lIns="45719" rIns="45719"/>
          <a:lstStyle/>
          <a:p>
            <a:pPr/>
          </a:p>
        </p:txBody>
      </p:sp>
      <p:sp>
        <p:nvSpPr>
          <p:cNvPr id="135" name="Text 8"/>
          <p:cNvSpPr txBox="1"/>
          <p:nvPr/>
        </p:nvSpPr>
        <p:spPr>
          <a:xfrm>
            <a:off x="1530905" y="5265218"/>
            <a:ext cx="1705063"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272525"/>
                </a:solidFill>
                <a:latin typeface="Gelasio"/>
                <a:ea typeface="Gelasio"/>
                <a:cs typeface="Gelasio"/>
                <a:sym typeface="Gelasio"/>
              </a:defRPr>
            </a:lvl1pPr>
          </a:lstStyle>
          <a:p>
            <a:pPr/>
            <a:r>
              <a:t>Code Blocks</a:t>
            </a:r>
          </a:p>
        </p:txBody>
      </p:sp>
      <p:sp>
        <p:nvSpPr>
          <p:cNvPr id="136" name="Text 9"/>
          <p:cNvSpPr txBox="1"/>
          <p:nvPr/>
        </p:nvSpPr>
        <p:spPr>
          <a:xfrm>
            <a:off x="1530905" y="5755637"/>
            <a:ext cx="5636960"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sz="1700">
                <a:solidFill>
                  <a:srgbClr val="272525"/>
                </a:solidFill>
                <a:latin typeface="Lato"/>
                <a:ea typeface="Lato"/>
                <a:cs typeface="Lato"/>
                <a:sym typeface="Lato"/>
              </a:defRPr>
            </a:lvl1pPr>
          </a:lstStyle>
          <a:p>
            <a:pPr/>
            <a:r>
              <a:t>Curly braces define code blocks. This organises your logic.</a:t>
            </a:r>
          </a:p>
        </p:txBody>
      </p:sp>
      <p:sp>
        <p:nvSpPr>
          <p:cNvPr id="137" name="Text 10"/>
          <p:cNvSpPr txBox="1"/>
          <p:nvPr/>
        </p:nvSpPr>
        <p:spPr>
          <a:xfrm>
            <a:off x="793790" y="6608682"/>
            <a:ext cx="7556422" cy="692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272525"/>
                </a:solidFill>
                <a:latin typeface="Lato"/>
                <a:ea typeface="Lato"/>
                <a:cs typeface="Lato"/>
                <a:sym typeface="Lato"/>
              </a:defRPr>
            </a:lvl1pPr>
          </a:lstStyle>
          <a:p>
            <a:pPr/>
            <a:r>
              <a:t>Understanding these fundamentals is key. They form the backbone of all Dart applications. It's a clean, readable syntax.</a:t>
            </a:r>
          </a:p>
        </p:txBody>
      </p:sp>
      <p:pic>
        <p:nvPicPr>
          <p:cNvPr id="138" name="Image" descr="Image"/>
          <p:cNvPicPr>
            <a:picLocks noChangeAspect="1"/>
          </p:cNvPicPr>
          <p:nvPr/>
        </p:nvPicPr>
        <p:blipFill>
          <a:blip r:embed="rId3">
            <a:extLst/>
          </a:blip>
          <a:stretch>
            <a:fillRect/>
          </a:stretch>
        </p:blipFill>
        <p:spPr>
          <a:xfrm>
            <a:off x="10821334" y="172014"/>
            <a:ext cx="3751353" cy="101353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Text 0"/>
          <p:cNvSpPr txBox="1"/>
          <p:nvPr/>
        </p:nvSpPr>
        <p:spPr>
          <a:xfrm>
            <a:off x="793789" y="1627346"/>
            <a:ext cx="9786244"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312F2B"/>
                </a:solidFill>
                <a:latin typeface="Gelasio"/>
                <a:ea typeface="Gelasio"/>
                <a:cs typeface="Gelasio"/>
                <a:sym typeface="Gelasio"/>
              </a:defRPr>
            </a:lvl1pPr>
          </a:lstStyle>
          <a:p>
            <a:pPr/>
            <a:r>
              <a:t>Variables in Dart: Flexible Data Storage</a:t>
            </a:r>
          </a:p>
        </p:txBody>
      </p:sp>
      <p:sp>
        <p:nvSpPr>
          <p:cNvPr id="141" name="Shape 1"/>
          <p:cNvSpPr/>
          <p:nvPr/>
        </p:nvSpPr>
        <p:spPr>
          <a:xfrm>
            <a:off x="793790" y="2931437"/>
            <a:ext cx="6244710" cy="1412916"/>
          </a:xfrm>
          <a:prstGeom prst="roundRect">
            <a:avLst>
              <a:gd name="adj" fmla="val 6743"/>
            </a:avLst>
          </a:prstGeom>
          <a:solidFill>
            <a:srgbClr val="E8E8E3"/>
          </a:solidFill>
          <a:ln w="7620">
            <a:solidFill>
              <a:srgbClr val="CECEC9"/>
            </a:solidFill>
          </a:ln>
        </p:spPr>
        <p:txBody>
          <a:bodyPr lIns="45719" rIns="45719"/>
          <a:lstStyle/>
          <a:p>
            <a:pPr/>
          </a:p>
        </p:txBody>
      </p:sp>
      <p:sp>
        <p:nvSpPr>
          <p:cNvPr id="142" name="Text 2"/>
          <p:cNvSpPr txBox="1"/>
          <p:nvPr/>
        </p:nvSpPr>
        <p:spPr>
          <a:xfrm>
            <a:off x="1028223" y="3165872"/>
            <a:ext cx="1425936"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272525"/>
                </a:solidFill>
                <a:latin typeface="Gelasio"/>
                <a:ea typeface="Gelasio"/>
                <a:cs typeface="Gelasio"/>
                <a:sym typeface="Gelasio"/>
              </a:defRPr>
            </a:lvl1pPr>
          </a:lstStyle>
          <a:p>
            <a:pPr/>
            <a:r>
              <a:t>Declaration</a:t>
            </a:r>
          </a:p>
        </p:txBody>
      </p:sp>
      <p:sp>
        <p:nvSpPr>
          <p:cNvPr id="143" name="Text 3"/>
          <p:cNvSpPr txBox="1"/>
          <p:nvPr/>
        </p:nvSpPr>
        <p:spPr>
          <a:xfrm>
            <a:off x="1028223" y="3747015"/>
            <a:ext cx="5883413" cy="3370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800"/>
              </a:lnSpc>
              <a:defRPr b="1">
                <a:solidFill>
                  <a:srgbClr val="272525"/>
                </a:solidFill>
                <a:latin typeface="Lato"/>
                <a:ea typeface="Lato"/>
                <a:cs typeface="Lato"/>
                <a:sym typeface="Lato"/>
              </a:defRPr>
            </a:pPr>
            <a:r>
              <a:t>var</a:t>
            </a:r>
            <a:r>
              <a:rPr b="0"/>
              <a:t> uses type inference. Explicit types are also supported.</a:t>
            </a:r>
          </a:p>
        </p:txBody>
      </p:sp>
      <p:sp>
        <p:nvSpPr>
          <p:cNvPr id="144" name="Shape 4"/>
          <p:cNvSpPr/>
          <p:nvPr/>
        </p:nvSpPr>
        <p:spPr>
          <a:xfrm>
            <a:off x="793790" y="4571167"/>
            <a:ext cx="6244710" cy="1775818"/>
          </a:xfrm>
          <a:prstGeom prst="roundRect">
            <a:avLst>
              <a:gd name="adj" fmla="val 5365"/>
            </a:avLst>
          </a:prstGeom>
          <a:solidFill>
            <a:srgbClr val="E8E8E3"/>
          </a:solidFill>
          <a:ln w="7620">
            <a:solidFill>
              <a:srgbClr val="CECEC9"/>
            </a:solidFill>
          </a:ln>
        </p:spPr>
        <p:txBody>
          <a:bodyPr lIns="45719" rIns="45719"/>
          <a:lstStyle/>
          <a:p>
            <a:pPr/>
          </a:p>
        </p:txBody>
      </p:sp>
      <p:sp>
        <p:nvSpPr>
          <p:cNvPr id="145" name="Text 5"/>
          <p:cNvSpPr txBox="1"/>
          <p:nvPr/>
        </p:nvSpPr>
        <p:spPr>
          <a:xfrm>
            <a:off x="1028223" y="4805600"/>
            <a:ext cx="1503153"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272525"/>
                </a:solidFill>
                <a:latin typeface="Gelasio"/>
                <a:ea typeface="Gelasio"/>
                <a:cs typeface="Gelasio"/>
                <a:sym typeface="Gelasio"/>
              </a:defRPr>
            </a:lvl1pPr>
          </a:lstStyle>
          <a:p>
            <a:pPr/>
            <a:r>
              <a:t>Immutability</a:t>
            </a:r>
          </a:p>
        </p:txBody>
      </p:sp>
      <p:sp>
        <p:nvSpPr>
          <p:cNvPr id="146" name="Text 6"/>
          <p:cNvSpPr txBox="1"/>
          <p:nvPr/>
        </p:nvSpPr>
        <p:spPr>
          <a:xfrm>
            <a:off x="1028223" y="5386744"/>
            <a:ext cx="5775843" cy="692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b="1">
                <a:solidFill>
                  <a:srgbClr val="272525"/>
                </a:solidFill>
                <a:latin typeface="Lato"/>
                <a:ea typeface="Lato"/>
                <a:cs typeface="Lato"/>
                <a:sym typeface="Lato"/>
              </a:defRPr>
            </a:pPr>
            <a:r>
              <a:t>final</a:t>
            </a:r>
            <a:r>
              <a:rPr b="0"/>
              <a:t> and </a:t>
            </a:r>
            <a:r>
              <a:t>const</a:t>
            </a:r>
            <a:r>
              <a:rPr b="0"/>
              <a:t> declare immutable variables. Use them for fixed values.</a:t>
            </a:r>
          </a:p>
        </p:txBody>
      </p:sp>
      <p:sp>
        <p:nvSpPr>
          <p:cNvPr id="147" name="Text 7"/>
          <p:cNvSpPr txBox="1"/>
          <p:nvPr/>
        </p:nvSpPr>
        <p:spPr>
          <a:xfrm>
            <a:off x="7599520" y="2880360"/>
            <a:ext cx="6244710" cy="10482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a:solidFill>
                  <a:srgbClr val="272525"/>
                </a:solidFill>
                <a:latin typeface="Lato"/>
                <a:ea typeface="Lato"/>
                <a:cs typeface="Lato"/>
                <a:sym typeface="Lato"/>
              </a:defRPr>
            </a:pPr>
            <a:r>
              <a:t>Dart's flexible variable declaration suits different needs. </a:t>
            </a:r>
            <a:r>
              <a:rPr b="1"/>
              <a:t>camelCase</a:t>
            </a:r>
            <a:r>
              <a:t> is the standard naming convention. This ensures code readability and consistency.</a:t>
            </a:r>
          </a:p>
        </p:txBody>
      </p:sp>
      <p:sp>
        <p:nvSpPr>
          <p:cNvPr id="148" name="Text 8"/>
          <p:cNvSpPr txBox="1"/>
          <p:nvPr/>
        </p:nvSpPr>
        <p:spPr>
          <a:xfrm>
            <a:off x="7599520" y="4173141"/>
            <a:ext cx="6244710" cy="6926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272525"/>
                </a:solidFill>
                <a:latin typeface="Lato"/>
                <a:ea typeface="Lato"/>
                <a:cs typeface="Lato"/>
                <a:sym typeface="Lato"/>
              </a:defRPr>
            </a:lvl1pPr>
          </a:lstStyle>
          <a:p>
            <a:pPr/>
            <a:r>
              <a:t>Choosing the right declaration improves performance. It also enhances maintainability. Always consider variable scope.</a:t>
            </a:r>
          </a:p>
        </p:txBody>
      </p:sp>
      <p:pic>
        <p:nvPicPr>
          <p:cNvPr id="149" name="Image" descr="Image"/>
          <p:cNvPicPr>
            <a:picLocks noChangeAspect="1"/>
          </p:cNvPicPr>
          <p:nvPr/>
        </p:nvPicPr>
        <p:blipFill>
          <a:blip r:embed="rId2">
            <a:extLst/>
          </a:blip>
          <a:stretch>
            <a:fillRect/>
          </a:stretch>
        </p:blipFill>
        <p:spPr>
          <a:xfrm>
            <a:off x="10821334" y="172014"/>
            <a:ext cx="3751353" cy="1013532"/>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Text 0"/>
          <p:cNvSpPr txBox="1"/>
          <p:nvPr/>
        </p:nvSpPr>
        <p:spPr>
          <a:xfrm>
            <a:off x="793790" y="985718"/>
            <a:ext cx="9942315"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312F2B"/>
                </a:solidFill>
                <a:latin typeface="Gelasio"/>
                <a:ea typeface="Gelasio"/>
                <a:cs typeface="Gelasio"/>
                <a:sym typeface="Gelasio"/>
              </a:defRPr>
            </a:lvl1pPr>
          </a:lstStyle>
          <a:p>
            <a:pPr/>
            <a:r>
              <a:t>Datatypes in Dart: Ensuring Type Safety</a:t>
            </a:r>
          </a:p>
        </p:txBody>
      </p:sp>
      <p:sp>
        <p:nvSpPr>
          <p:cNvPr id="152" name="Shape 1"/>
          <p:cNvSpPr/>
          <p:nvPr/>
        </p:nvSpPr>
        <p:spPr>
          <a:xfrm>
            <a:off x="793790" y="2289810"/>
            <a:ext cx="510303" cy="510303"/>
          </a:xfrm>
          <a:prstGeom prst="roundRect">
            <a:avLst>
              <a:gd name="adj" fmla="val 18669"/>
            </a:avLst>
          </a:prstGeom>
          <a:solidFill>
            <a:srgbClr val="E8E8E3"/>
          </a:solidFill>
          <a:ln w="7620">
            <a:solidFill>
              <a:srgbClr val="CECEC9"/>
            </a:solidFill>
          </a:ln>
        </p:spPr>
        <p:txBody>
          <a:bodyPr lIns="45719" rIns="45719"/>
          <a:lstStyle/>
          <a:p>
            <a:pPr/>
          </a:p>
        </p:txBody>
      </p:sp>
      <p:sp>
        <p:nvSpPr>
          <p:cNvPr id="153" name="Text 2"/>
          <p:cNvSpPr txBox="1"/>
          <p:nvPr/>
        </p:nvSpPr>
        <p:spPr>
          <a:xfrm>
            <a:off x="1545334" y="2087322"/>
            <a:ext cx="1513794"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272525"/>
                </a:solidFill>
                <a:latin typeface="Gelasio"/>
                <a:ea typeface="Gelasio"/>
                <a:cs typeface="Gelasio"/>
                <a:sym typeface="Gelasio"/>
              </a:defRPr>
            </a:lvl1pPr>
          </a:lstStyle>
          <a:p>
            <a:pPr/>
            <a:r>
              <a:t>Core Types</a:t>
            </a:r>
          </a:p>
        </p:txBody>
      </p:sp>
      <p:sp>
        <p:nvSpPr>
          <p:cNvPr id="154" name="Text 3"/>
          <p:cNvSpPr txBox="1"/>
          <p:nvPr/>
        </p:nvSpPr>
        <p:spPr>
          <a:xfrm>
            <a:off x="1545334" y="2668466"/>
            <a:ext cx="4402914" cy="3341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800"/>
              </a:lnSpc>
              <a:defRPr sz="1700">
                <a:solidFill>
                  <a:srgbClr val="272525"/>
                </a:solidFill>
                <a:latin typeface="Lato"/>
                <a:ea typeface="Lato"/>
                <a:cs typeface="Lato"/>
                <a:sym typeface="Lato"/>
              </a:defRPr>
            </a:pPr>
            <a:r>
              <a:t>Includes </a:t>
            </a:r>
            <a:r>
              <a:rPr b="1"/>
              <a:t>int</a:t>
            </a:r>
            <a:r>
              <a:t>, </a:t>
            </a:r>
            <a:r>
              <a:rPr b="1"/>
              <a:t>double</a:t>
            </a:r>
            <a:r>
              <a:t>, </a:t>
            </a:r>
            <a:r>
              <a:rPr b="1"/>
              <a:t>String</a:t>
            </a:r>
            <a:r>
              <a:t>, </a:t>
            </a:r>
            <a:r>
              <a:rPr b="1"/>
              <a:t>bool</a:t>
            </a:r>
            <a:r>
              <a:t>, </a:t>
            </a:r>
            <a:r>
              <a:rPr b="1"/>
              <a:t>List</a:t>
            </a:r>
            <a:r>
              <a:t>, </a:t>
            </a:r>
            <a:r>
              <a:rPr b="1"/>
              <a:t>Map</a:t>
            </a:r>
            <a:r>
              <a:t>.</a:t>
            </a:r>
          </a:p>
        </p:txBody>
      </p:sp>
      <p:sp>
        <p:nvSpPr>
          <p:cNvPr id="155" name="Shape 4"/>
          <p:cNvSpPr/>
          <p:nvPr/>
        </p:nvSpPr>
        <p:spPr>
          <a:xfrm>
            <a:off x="793790" y="3765351"/>
            <a:ext cx="510303" cy="510303"/>
          </a:xfrm>
          <a:prstGeom prst="roundRect">
            <a:avLst>
              <a:gd name="adj" fmla="val 18669"/>
            </a:avLst>
          </a:prstGeom>
          <a:solidFill>
            <a:srgbClr val="E8E8E3"/>
          </a:solidFill>
          <a:ln w="7620">
            <a:solidFill>
              <a:srgbClr val="CECEC9"/>
            </a:solidFill>
          </a:ln>
        </p:spPr>
        <p:txBody>
          <a:bodyPr lIns="45719" rIns="45719"/>
          <a:lstStyle/>
          <a:p>
            <a:pPr/>
          </a:p>
        </p:txBody>
      </p:sp>
      <p:sp>
        <p:nvSpPr>
          <p:cNvPr id="156" name="Text 5"/>
          <p:cNvSpPr txBox="1"/>
          <p:nvPr/>
        </p:nvSpPr>
        <p:spPr>
          <a:xfrm>
            <a:off x="1530906" y="3607915"/>
            <a:ext cx="1560451"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272525"/>
                </a:solidFill>
                <a:latin typeface="Gelasio"/>
                <a:ea typeface="Gelasio"/>
                <a:cs typeface="Gelasio"/>
                <a:sym typeface="Gelasio"/>
              </a:defRPr>
            </a:lvl1pPr>
          </a:lstStyle>
          <a:p>
            <a:pPr/>
            <a:r>
              <a:t>Type Safety</a:t>
            </a:r>
          </a:p>
        </p:txBody>
      </p:sp>
      <p:sp>
        <p:nvSpPr>
          <p:cNvPr id="157" name="Text 6"/>
          <p:cNvSpPr txBox="1"/>
          <p:nvPr/>
        </p:nvSpPr>
        <p:spPr>
          <a:xfrm>
            <a:off x="1530906" y="4189060"/>
            <a:ext cx="5507594"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272525"/>
                </a:solidFill>
                <a:latin typeface="Lato"/>
                <a:ea typeface="Lato"/>
                <a:cs typeface="Lato"/>
                <a:sym typeface="Lato"/>
              </a:defRPr>
            </a:lvl1pPr>
          </a:lstStyle>
          <a:p>
            <a:pPr/>
            <a:r>
              <a:t>Dart provides static type checking. This prevents common errors.</a:t>
            </a:r>
          </a:p>
        </p:txBody>
      </p:sp>
      <p:sp>
        <p:nvSpPr>
          <p:cNvPr id="158" name="Shape 7"/>
          <p:cNvSpPr/>
          <p:nvPr/>
        </p:nvSpPr>
        <p:spPr>
          <a:xfrm>
            <a:off x="793790" y="5603795"/>
            <a:ext cx="510303" cy="510303"/>
          </a:xfrm>
          <a:prstGeom prst="roundRect">
            <a:avLst>
              <a:gd name="adj" fmla="val 18669"/>
            </a:avLst>
          </a:prstGeom>
          <a:solidFill>
            <a:srgbClr val="E8E8E3"/>
          </a:solidFill>
          <a:ln w="7620">
            <a:solidFill>
              <a:srgbClr val="CECEC9"/>
            </a:solidFill>
          </a:ln>
        </p:spPr>
        <p:txBody>
          <a:bodyPr lIns="45719" rIns="45719"/>
          <a:lstStyle/>
          <a:p>
            <a:pPr/>
          </a:p>
        </p:txBody>
      </p:sp>
      <p:sp>
        <p:nvSpPr>
          <p:cNvPr id="159" name="Text 8"/>
          <p:cNvSpPr txBox="1"/>
          <p:nvPr/>
        </p:nvSpPr>
        <p:spPr>
          <a:xfrm>
            <a:off x="1530905" y="5479665"/>
            <a:ext cx="1456632"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272525"/>
                </a:solidFill>
                <a:latin typeface="Gelasio"/>
                <a:ea typeface="Gelasio"/>
                <a:cs typeface="Gelasio"/>
                <a:sym typeface="Gelasio"/>
              </a:defRPr>
            </a:lvl1pPr>
          </a:lstStyle>
          <a:p>
            <a:pPr/>
            <a:r>
              <a:t>Null Safety</a:t>
            </a:r>
          </a:p>
        </p:txBody>
      </p:sp>
      <p:sp>
        <p:nvSpPr>
          <p:cNvPr id="160" name="Text 9"/>
          <p:cNvSpPr txBox="1"/>
          <p:nvPr/>
        </p:nvSpPr>
        <p:spPr>
          <a:xfrm>
            <a:off x="1530906" y="6060809"/>
            <a:ext cx="5507593" cy="68973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1700">
                <a:solidFill>
                  <a:srgbClr val="272525"/>
                </a:solidFill>
                <a:latin typeface="Lato"/>
                <a:ea typeface="Lato"/>
                <a:cs typeface="Lato"/>
                <a:sym typeface="Lato"/>
              </a:defRPr>
            </a:lvl1pPr>
          </a:lstStyle>
          <a:p>
            <a:pPr/>
            <a:r>
              <a:t>Null safety is enabled by default. This avoids null reference issues.</a:t>
            </a:r>
          </a:p>
        </p:txBody>
      </p:sp>
      <p:sp>
        <p:nvSpPr>
          <p:cNvPr id="161" name="Text 10"/>
          <p:cNvSpPr txBox="1"/>
          <p:nvPr/>
        </p:nvSpPr>
        <p:spPr>
          <a:xfrm>
            <a:off x="7599520" y="2238731"/>
            <a:ext cx="6244710" cy="10482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272525"/>
                </a:solidFill>
                <a:latin typeface="Lato"/>
                <a:ea typeface="Lato"/>
                <a:cs typeface="Lato"/>
                <a:sym typeface="Lato"/>
              </a:defRPr>
            </a:lvl1pPr>
          </a:lstStyle>
          <a:p>
            <a:pPr/>
            <a:r>
              <a:t>Dart's robust type system ensures reliable code. Understanding each datatype is crucial. It supports strong, predictable programming.</a:t>
            </a:r>
          </a:p>
        </p:txBody>
      </p:sp>
      <p:sp>
        <p:nvSpPr>
          <p:cNvPr id="162" name="Text 11"/>
          <p:cNvSpPr txBox="1"/>
          <p:nvPr/>
        </p:nvSpPr>
        <p:spPr>
          <a:xfrm>
            <a:off x="7599520" y="3531513"/>
            <a:ext cx="6244710" cy="6926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272525"/>
                </a:solidFill>
                <a:latin typeface="Lato"/>
                <a:ea typeface="Lato"/>
                <a:cs typeface="Lato"/>
                <a:sym typeface="Lato"/>
              </a:defRPr>
            </a:lvl1pPr>
          </a:lstStyle>
          <a:p>
            <a:pPr/>
            <a:r>
              <a:t>These types are fundamental building blocks. They help you structure complex data. Always leverage them for clarity.</a:t>
            </a:r>
          </a:p>
        </p:txBody>
      </p:sp>
      <p:pic>
        <p:nvPicPr>
          <p:cNvPr id="163" name="Image" descr="Image"/>
          <p:cNvPicPr>
            <a:picLocks noChangeAspect="1"/>
          </p:cNvPicPr>
          <p:nvPr/>
        </p:nvPicPr>
        <p:blipFill>
          <a:blip r:embed="rId2">
            <a:extLst/>
          </a:blip>
          <a:stretch>
            <a:fillRect/>
          </a:stretch>
        </p:blipFill>
        <p:spPr>
          <a:xfrm>
            <a:off x="10821334" y="172014"/>
            <a:ext cx="3751353" cy="101353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ext 0"/>
          <p:cNvSpPr txBox="1"/>
          <p:nvPr/>
        </p:nvSpPr>
        <p:spPr>
          <a:xfrm>
            <a:off x="638175" y="502086"/>
            <a:ext cx="8240292" cy="5492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400"/>
              </a:lnSpc>
              <a:defRPr sz="3500">
                <a:solidFill>
                  <a:srgbClr val="312F2B"/>
                </a:solidFill>
                <a:latin typeface="Gelasio"/>
                <a:ea typeface="Gelasio"/>
                <a:cs typeface="Gelasio"/>
                <a:sym typeface="Gelasio"/>
              </a:defRPr>
            </a:lvl1pPr>
          </a:lstStyle>
          <a:p>
            <a:pPr/>
            <a:r>
              <a:t>Operators in Dart: Logic and Computation</a:t>
            </a:r>
          </a:p>
        </p:txBody>
      </p:sp>
      <p:pic>
        <p:nvPicPr>
          <p:cNvPr id="166" name="Image 0" descr="Image 0"/>
          <p:cNvPicPr>
            <a:picLocks noChangeAspect="1"/>
          </p:cNvPicPr>
          <p:nvPr/>
        </p:nvPicPr>
        <p:blipFill>
          <a:blip r:embed="rId2">
            <a:extLst/>
          </a:blip>
          <a:stretch>
            <a:fillRect/>
          </a:stretch>
        </p:blipFill>
        <p:spPr>
          <a:xfrm>
            <a:off x="638175" y="1436608"/>
            <a:ext cx="455772" cy="455772"/>
          </a:xfrm>
          <a:prstGeom prst="rect">
            <a:avLst/>
          </a:prstGeom>
          <a:ln w="12700">
            <a:miter lim="400000"/>
          </a:ln>
        </p:spPr>
      </p:pic>
      <p:sp>
        <p:nvSpPr>
          <p:cNvPr id="167" name="Text 1"/>
          <p:cNvSpPr txBox="1"/>
          <p:nvPr/>
        </p:nvSpPr>
        <p:spPr>
          <a:xfrm>
            <a:off x="1321832" y="1329398"/>
            <a:ext cx="1143199"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a:solidFill>
                  <a:srgbClr val="272525"/>
                </a:solidFill>
                <a:latin typeface="Gelasio"/>
                <a:ea typeface="Gelasio"/>
                <a:cs typeface="Gelasio"/>
                <a:sym typeface="Gelasio"/>
              </a:defRPr>
            </a:lvl1pPr>
          </a:lstStyle>
          <a:p>
            <a:pPr/>
            <a:r>
              <a:t>Arithmetic</a:t>
            </a:r>
          </a:p>
        </p:txBody>
      </p:sp>
      <p:sp>
        <p:nvSpPr>
          <p:cNvPr id="168" name="Text 2"/>
          <p:cNvSpPr txBox="1"/>
          <p:nvPr/>
        </p:nvSpPr>
        <p:spPr>
          <a:xfrm>
            <a:off x="1321831" y="1723495"/>
            <a:ext cx="3938527"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defRPr>
                <a:solidFill>
                  <a:srgbClr val="272525"/>
                </a:solidFill>
                <a:latin typeface="Lato"/>
                <a:ea typeface="Lato"/>
                <a:cs typeface="Lato"/>
                <a:sym typeface="Lato"/>
              </a:defRPr>
            </a:pPr>
            <a:r>
              <a:t>Perform basic calculations: </a:t>
            </a:r>
            <a:r>
              <a:rPr b="1"/>
              <a:t>+, -, *, /, ~/</a:t>
            </a:r>
            <a:r>
              <a:t>.</a:t>
            </a:r>
          </a:p>
        </p:txBody>
      </p:sp>
      <p:pic>
        <p:nvPicPr>
          <p:cNvPr id="169" name="Image 1" descr="Image 1"/>
          <p:cNvPicPr>
            <a:picLocks noChangeAspect="1"/>
          </p:cNvPicPr>
          <p:nvPr/>
        </p:nvPicPr>
        <p:blipFill>
          <a:blip r:embed="rId3">
            <a:extLst/>
          </a:blip>
          <a:stretch>
            <a:fillRect/>
          </a:stretch>
        </p:blipFill>
        <p:spPr>
          <a:xfrm>
            <a:off x="638175" y="2686525"/>
            <a:ext cx="455772" cy="455772"/>
          </a:xfrm>
          <a:prstGeom prst="rect">
            <a:avLst/>
          </a:prstGeom>
          <a:ln w="12700">
            <a:miter lim="400000"/>
          </a:ln>
        </p:spPr>
      </p:pic>
      <p:sp>
        <p:nvSpPr>
          <p:cNvPr id="170" name="Text 3"/>
          <p:cNvSpPr txBox="1"/>
          <p:nvPr/>
        </p:nvSpPr>
        <p:spPr>
          <a:xfrm>
            <a:off x="1321832" y="2579316"/>
            <a:ext cx="1346349"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a:solidFill>
                  <a:srgbClr val="272525"/>
                </a:solidFill>
                <a:latin typeface="Gelasio"/>
                <a:ea typeface="Gelasio"/>
                <a:cs typeface="Gelasio"/>
                <a:sym typeface="Gelasio"/>
              </a:defRPr>
            </a:lvl1pPr>
          </a:lstStyle>
          <a:p>
            <a:pPr/>
            <a:r>
              <a:t>Comparison</a:t>
            </a:r>
          </a:p>
        </p:txBody>
      </p:sp>
      <p:sp>
        <p:nvSpPr>
          <p:cNvPr id="171" name="Text 4"/>
          <p:cNvSpPr txBox="1"/>
          <p:nvPr/>
        </p:nvSpPr>
        <p:spPr>
          <a:xfrm>
            <a:off x="1321831" y="2973413"/>
            <a:ext cx="4352530"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defRPr>
                <a:solidFill>
                  <a:srgbClr val="272525"/>
                </a:solidFill>
                <a:latin typeface="Lato"/>
                <a:ea typeface="Lato"/>
                <a:cs typeface="Lato"/>
                <a:sym typeface="Lato"/>
              </a:defRPr>
            </a:pPr>
            <a:r>
              <a:t>Evaluate relationships: </a:t>
            </a:r>
            <a:r>
              <a:rPr b="1"/>
              <a:t>==, !=, &gt;, &lt;, &gt;=, &lt;=</a:t>
            </a:r>
            <a:r>
              <a:t>.</a:t>
            </a:r>
          </a:p>
        </p:txBody>
      </p:sp>
      <p:pic>
        <p:nvPicPr>
          <p:cNvPr id="172" name="Image 2" descr="Image 2"/>
          <p:cNvPicPr>
            <a:picLocks noChangeAspect="1"/>
          </p:cNvPicPr>
          <p:nvPr/>
        </p:nvPicPr>
        <p:blipFill>
          <a:blip r:embed="rId4">
            <a:extLst/>
          </a:blip>
          <a:stretch>
            <a:fillRect/>
          </a:stretch>
        </p:blipFill>
        <p:spPr>
          <a:xfrm>
            <a:off x="638175" y="3936443"/>
            <a:ext cx="455772" cy="455772"/>
          </a:xfrm>
          <a:prstGeom prst="rect">
            <a:avLst/>
          </a:prstGeom>
          <a:ln w="12700">
            <a:miter lim="400000"/>
          </a:ln>
        </p:spPr>
      </p:pic>
      <p:sp>
        <p:nvSpPr>
          <p:cNvPr id="173" name="Text 5"/>
          <p:cNvSpPr txBox="1"/>
          <p:nvPr/>
        </p:nvSpPr>
        <p:spPr>
          <a:xfrm>
            <a:off x="1307403" y="3829234"/>
            <a:ext cx="812913"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a:solidFill>
                  <a:srgbClr val="272525"/>
                </a:solidFill>
                <a:latin typeface="Gelasio"/>
                <a:ea typeface="Gelasio"/>
                <a:cs typeface="Gelasio"/>
                <a:sym typeface="Gelasio"/>
              </a:defRPr>
            </a:lvl1pPr>
          </a:lstStyle>
          <a:p>
            <a:pPr/>
            <a:r>
              <a:t>Logical</a:t>
            </a:r>
          </a:p>
        </p:txBody>
      </p:sp>
      <p:sp>
        <p:nvSpPr>
          <p:cNvPr id="174" name="Text 6"/>
          <p:cNvSpPr txBox="1"/>
          <p:nvPr/>
        </p:nvSpPr>
        <p:spPr>
          <a:xfrm>
            <a:off x="1307403" y="4223330"/>
            <a:ext cx="2999235"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defRPr>
                <a:solidFill>
                  <a:srgbClr val="272525"/>
                </a:solidFill>
                <a:latin typeface="Lato"/>
                <a:ea typeface="Lato"/>
                <a:cs typeface="Lato"/>
                <a:sym typeface="Lato"/>
              </a:defRPr>
            </a:pPr>
            <a:r>
              <a:t>Combine conditions: </a:t>
            </a:r>
            <a:r>
              <a:rPr b="1"/>
              <a:t>&amp;&amp;, ||, !</a:t>
            </a:r>
            <a:r>
              <a:t>.</a:t>
            </a:r>
          </a:p>
        </p:txBody>
      </p:sp>
      <p:pic>
        <p:nvPicPr>
          <p:cNvPr id="175" name="Image 3" descr="Image 3"/>
          <p:cNvPicPr>
            <a:picLocks noChangeAspect="1"/>
          </p:cNvPicPr>
          <p:nvPr/>
        </p:nvPicPr>
        <p:blipFill>
          <a:blip r:embed="rId5">
            <a:extLst/>
          </a:blip>
          <a:stretch>
            <a:fillRect/>
          </a:stretch>
        </p:blipFill>
        <p:spPr>
          <a:xfrm>
            <a:off x="638175" y="5186362"/>
            <a:ext cx="455772" cy="455772"/>
          </a:xfrm>
          <a:prstGeom prst="rect">
            <a:avLst/>
          </a:prstGeom>
          <a:ln w="12700">
            <a:miter lim="400000"/>
          </a:ln>
        </p:spPr>
      </p:pic>
      <p:sp>
        <p:nvSpPr>
          <p:cNvPr id="176" name="Text 7"/>
          <p:cNvSpPr txBox="1"/>
          <p:nvPr/>
        </p:nvSpPr>
        <p:spPr>
          <a:xfrm>
            <a:off x="1292975" y="5079153"/>
            <a:ext cx="1321012"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a:solidFill>
                  <a:srgbClr val="272525"/>
                </a:solidFill>
                <a:latin typeface="Gelasio"/>
                <a:ea typeface="Gelasio"/>
                <a:cs typeface="Gelasio"/>
                <a:sym typeface="Gelasio"/>
              </a:defRPr>
            </a:lvl1pPr>
          </a:lstStyle>
          <a:p>
            <a:pPr/>
            <a:r>
              <a:t>Assignment</a:t>
            </a:r>
          </a:p>
        </p:txBody>
      </p:sp>
      <p:sp>
        <p:nvSpPr>
          <p:cNvPr id="177" name="Text 8"/>
          <p:cNvSpPr txBox="1"/>
          <p:nvPr/>
        </p:nvSpPr>
        <p:spPr>
          <a:xfrm>
            <a:off x="1292975" y="5473250"/>
            <a:ext cx="2477852"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defRPr>
                <a:solidFill>
                  <a:srgbClr val="272525"/>
                </a:solidFill>
                <a:latin typeface="Lato"/>
                <a:ea typeface="Lato"/>
                <a:cs typeface="Lato"/>
                <a:sym typeface="Lato"/>
              </a:defRPr>
            </a:pPr>
            <a:r>
              <a:t>Assign values: </a:t>
            </a:r>
            <a:r>
              <a:rPr b="1"/>
              <a:t>=, +=, -=</a:t>
            </a:r>
            <a:r>
              <a:t>.</a:t>
            </a:r>
          </a:p>
        </p:txBody>
      </p:sp>
      <p:pic>
        <p:nvPicPr>
          <p:cNvPr id="178" name="Image 4" descr="Image 4"/>
          <p:cNvPicPr>
            <a:picLocks noChangeAspect="1"/>
          </p:cNvPicPr>
          <p:nvPr/>
        </p:nvPicPr>
        <p:blipFill>
          <a:blip r:embed="rId6">
            <a:extLst/>
          </a:blip>
          <a:stretch>
            <a:fillRect/>
          </a:stretch>
        </p:blipFill>
        <p:spPr>
          <a:xfrm>
            <a:off x="638175" y="6436281"/>
            <a:ext cx="455772" cy="455772"/>
          </a:xfrm>
          <a:prstGeom prst="rect">
            <a:avLst/>
          </a:prstGeom>
          <a:ln w="12700">
            <a:miter lim="400000"/>
          </a:ln>
        </p:spPr>
      </p:pic>
      <p:sp>
        <p:nvSpPr>
          <p:cNvPr id="179" name="Text 9"/>
          <p:cNvSpPr txBox="1"/>
          <p:nvPr/>
        </p:nvSpPr>
        <p:spPr>
          <a:xfrm>
            <a:off x="1171393" y="6329071"/>
            <a:ext cx="1202693"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a:solidFill>
                  <a:srgbClr val="272525"/>
                </a:solidFill>
                <a:latin typeface="Gelasio"/>
                <a:ea typeface="Gelasio"/>
                <a:cs typeface="Gelasio"/>
                <a:sym typeface="Gelasio"/>
              </a:defRPr>
            </a:lvl1pPr>
          </a:lstStyle>
          <a:p>
            <a:pPr/>
            <a:r>
              <a:t>Null-Aware</a:t>
            </a:r>
          </a:p>
        </p:txBody>
      </p:sp>
      <p:sp>
        <p:nvSpPr>
          <p:cNvPr id="180" name="Text 10"/>
          <p:cNvSpPr txBox="1"/>
          <p:nvPr/>
        </p:nvSpPr>
        <p:spPr>
          <a:xfrm>
            <a:off x="1171393" y="6723168"/>
            <a:ext cx="3271255"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200"/>
              </a:lnSpc>
              <a:defRPr>
                <a:solidFill>
                  <a:srgbClr val="272525"/>
                </a:solidFill>
                <a:latin typeface="Lato"/>
                <a:ea typeface="Lato"/>
                <a:cs typeface="Lato"/>
                <a:sym typeface="Lato"/>
              </a:defRPr>
            </a:pPr>
            <a:r>
              <a:t>Handle nulls safely: </a:t>
            </a:r>
            <a:r>
              <a:rPr b="1"/>
              <a:t>??, ??=, ?.</a:t>
            </a:r>
            <a:r>
              <a:t>.</a:t>
            </a:r>
          </a:p>
        </p:txBody>
      </p:sp>
      <p:sp>
        <p:nvSpPr>
          <p:cNvPr id="181" name="Text 11"/>
          <p:cNvSpPr txBox="1"/>
          <p:nvPr/>
        </p:nvSpPr>
        <p:spPr>
          <a:xfrm>
            <a:off x="638175" y="7435571"/>
            <a:ext cx="11918653"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272525"/>
                </a:solidFill>
                <a:latin typeface="Lato"/>
                <a:ea typeface="Lato"/>
                <a:cs typeface="Lato"/>
                <a:sym typeface="Lato"/>
              </a:defRPr>
            </a:lvl1pPr>
          </a:lstStyle>
          <a:p>
            <a:pPr/>
            <a:r>
              <a:t>Dart offers a comprehensive set of operators. They enable diverse programming tasks. Master them for efficient code.</a:t>
            </a:r>
          </a:p>
        </p:txBody>
      </p:sp>
      <p:pic>
        <p:nvPicPr>
          <p:cNvPr id="182" name="Image" descr="Image"/>
          <p:cNvPicPr>
            <a:picLocks noChangeAspect="1"/>
          </p:cNvPicPr>
          <p:nvPr/>
        </p:nvPicPr>
        <p:blipFill>
          <a:blip r:embed="rId7">
            <a:extLst/>
          </a:blip>
          <a:stretch>
            <a:fillRect/>
          </a:stretch>
        </p:blipFill>
        <p:spPr>
          <a:xfrm>
            <a:off x="10821334" y="172014"/>
            <a:ext cx="3751353" cy="1013532"/>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Text 0"/>
          <p:cNvSpPr txBox="1"/>
          <p:nvPr/>
        </p:nvSpPr>
        <p:spPr>
          <a:xfrm>
            <a:off x="793790" y="705682"/>
            <a:ext cx="10107117" cy="6873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312F2B"/>
                </a:solidFill>
                <a:latin typeface="Gelasio"/>
                <a:ea typeface="Gelasio"/>
                <a:cs typeface="Gelasio"/>
                <a:sym typeface="Gelasio"/>
              </a:defRPr>
            </a:lvl1pPr>
          </a:lstStyle>
          <a:p>
            <a:pPr/>
            <a:r>
              <a:t>Conditional Statements: Controlling Flow</a:t>
            </a:r>
          </a:p>
        </p:txBody>
      </p:sp>
      <p:sp>
        <p:nvSpPr>
          <p:cNvPr id="185" name="Shape 1"/>
          <p:cNvSpPr/>
          <p:nvPr/>
        </p:nvSpPr>
        <p:spPr>
          <a:xfrm>
            <a:off x="793790" y="2009775"/>
            <a:ext cx="226815" cy="1397675"/>
          </a:xfrm>
          <a:prstGeom prst="roundRect">
            <a:avLst>
              <a:gd name="adj" fmla="val 42003"/>
            </a:avLst>
          </a:prstGeom>
          <a:solidFill>
            <a:srgbClr val="E8E8E3"/>
          </a:solidFill>
          <a:ln w="7620">
            <a:solidFill>
              <a:srgbClr val="CECEC9"/>
            </a:solidFill>
          </a:ln>
        </p:spPr>
        <p:txBody>
          <a:bodyPr lIns="45719" rIns="45719"/>
          <a:lstStyle/>
          <a:p>
            <a:pPr/>
          </a:p>
        </p:txBody>
      </p:sp>
      <p:sp>
        <p:nvSpPr>
          <p:cNvPr id="186" name="Text 2"/>
          <p:cNvSpPr txBox="1"/>
          <p:nvPr/>
        </p:nvSpPr>
        <p:spPr>
          <a:xfrm>
            <a:off x="1247418" y="2236589"/>
            <a:ext cx="1550083"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272525"/>
                </a:solidFill>
                <a:latin typeface="Gelasio"/>
                <a:ea typeface="Gelasio"/>
                <a:cs typeface="Gelasio"/>
                <a:sym typeface="Gelasio"/>
              </a:defRPr>
            </a:lvl1pPr>
          </a:lstStyle>
          <a:p>
            <a:pPr/>
            <a:r>
              <a:t>If-Else Logic</a:t>
            </a:r>
          </a:p>
        </p:txBody>
      </p:sp>
      <p:sp>
        <p:nvSpPr>
          <p:cNvPr id="187" name="Text 3"/>
          <p:cNvSpPr txBox="1"/>
          <p:nvPr/>
        </p:nvSpPr>
        <p:spPr>
          <a:xfrm>
            <a:off x="1247418" y="2817733"/>
            <a:ext cx="4078499" cy="3370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800"/>
              </a:lnSpc>
              <a:defRPr>
                <a:solidFill>
                  <a:srgbClr val="272525"/>
                </a:solidFill>
                <a:latin typeface="Lato"/>
                <a:ea typeface="Lato"/>
                <a:cs typeface="Lato"/>
                <a:sym typeface="Lato"/>
              </a:defRPr>
            </a:pPr>
            <a:r>
              <a:t>Use </a:t>
            </a:r>
            <a:r>
              <a:rPr b="1"/>
              <a:t>if</a:t>
            </a:r>
            <a:r>
              <a:t>, </a:t>
            </a:r>
            <a:r>
              <a:rPr b="1"/>
              <a:t>else if</a:t>
            </a:r>
            <a:r>
              <a:t>, </a:t>
            </a:r>
            <a:r>
              <a:rPr b="1"/>
              <a:t>else</a:t>
            </a:r>
            <a:r>
              <a:t> for decision-making.</a:t>
            </a:r>
          </a:p>
        </p:txBody>
      </p:sp>
      <p:sp>
        <p:nvSpPr>
          <p:cNvPr id="188" name="Shape 4"/>
          <p:cNvSpPr/>
          <p:nvPr/>
        </p:nvSpPr>
        <p:spPr>
          <a:xfrm>
            <a:off x="1133951" y="3577471"/>
            <a:ext cx="226815" cy="1760578"/>
          </a:xfrm>
          <a:prstGeom prst="roundRect">
            <a:avLst>
              <a:gd name="adj" fmla="val 42003"/>
            </a:avLst>
          </a:prstGeom>
          <a:solidFill>
            <a:srgbClr val="E8E8E3"/>
          </a:solidFill>
          <a:ln w="7620">
            <a:solidFill>
              <a:srgbClr val="CECEC9"/>
            </a:solidFill>
          </a:ln>
        </p:spPr>
        <p:txBody>
          <a:bodyPr lIns="45719" rIns="45719"/>
          <a:lstStyle/>
          <a:p>
            <a:pPr/>
          </a:p>
        </p:txBody>
      </p:sp>
      <p:sp>
        <p:nvSpPr>
          <p:cNvPr id="189" name="Text 5"/>
          <p:cNvSpPr txBox="1"/>
          <p:nvPr/>
        </p:nvSpPr>
        <p:spPr>
          <a:xfrm>
            <a:off x="1587578" y="3804284"/>
            <a:ext cx="1580916"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272525"/>
                </a:solidFill>
                <a:latin typeface="Gelasio"/>
                <a:ea typeface="Gelasio"/>
                <a:cs typeface="Gelasio"/>
                <a:sym typeface="Gelasio"/>
              </a:defRPr>
            </a:lvl1pPr>
          </a:lstStyle>
          <a:p>
            <a:pPr/>
            <a:r>
              <a:t>Switch-Case</a:t>
            </a:r>
          </a:p>
        </p:txBody>
      </p:sp>
      <p:sp>
        <p:nvSpPr>
          <p:cNvPr id="190" name="Text 6"/>
          <p:cNvSpPr txBox="1"/>
          <p:nvPr/>
        </p:nvSpPr>
        <p:spPr>
          <a:xfrm>
            <a:off x="1587578" y="4385428"/>
            <a:ext cx="6487511" cy="3370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a:solidFill>
                  <a:srgbClr val="272525"/>
                </a:solidFill>
                <a:latin typeface="Lato"/>
                <a:ea typeface="Lato"/>
                <a:cs typeface="Lato"/>
                <a:sym typeface="Lato"/>
              </a:defRPr>
            </a:pPr>
            <a:r>
              <a:t>Handle multiple conditions with </a:t>
            </a:r>
            <a:r>
              <a:rPr b="1"/>
              <a:t>switch-case</a:t>
            </a:r>
            <a:r>
              <a:t> statements.</a:t>
            </a:r>
          </a:p>
        </p:txBody>
      </p:sp>
      <p:sp>
        <p:nvSpPr>
          <p:cNvPr id="191" name="Shape 7"/>
          <p:cNvSpPr/>
          <p:nvPr/>
        </p:nvSpPr>
        <p:spPr>
          <a:xfrm>
            <a:off x="1474232" y="5508068"/>
            <a:ext cx="226815" cy="1760578"/>
          </a:xfrm>
          <a:prstGeom prst="roundRect">
            <a:avLst>
              <a:gd name="adj" fmla="val 42003"/>
            </a:avLst>
          </a:prstGeom>
          <a:solidFill>
            <a:srgbClr val="E8E8E3"/>
          </a:solidFill>
          <a:ln w="7620">
            <a:solidFill>
              <a:srgbClr val="CECEC9"/>
            </a:solidFill>
          </a:ln>
        </p:spPr>
        <p:txBody>
          <a:bodyPr lIns="45719" rIns="45719"/>
          <a:lstStyle/>
          <a:p>
            <a:pPr/>
          </a:p>
        </p:txBody>
      </p:sp>
      <p:sp>
        <p:nvSpPr>
          <p:cNvPr id="192" name="Text 8"/>
          <p:cNvSpPr txBox="1"/>
          <p:nvPr/>
        </p:nvSpPr>
        <p:spPr>
          <a:xfrm>
            <a:off x="1927860" y="5734882"/>
            <a:ext cx="2124572"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sz="2200">
                <a:solidFill>
                  <a:srgbClr val="272525"/>
                </a:solidFill>
                <a:latin typeface="Gelasio"/>
                <a:ea typeface="Gelasio"/>
                <a:cs typeface="Gelasio"/>
                <a:sym typeface="Gelasio"/>
              </a:defRPr>
            </a:lvl1pPr>
          </a:lstStyle>
          <a:p>
            <a:pPr/>
            <a:r>
              <a:t>Ternary Operator</a:t>
            </a:r>
          </a:p>
        </p:txBody>
      </p:sp>
      <p:sp>
        <p:nvSpPr>
          <p:cNvPr id="193" name="Text 9"/>
          <p:cNvSpPr txBox="1"/>
          <p:nvPr/>
        </p:nvSpPr>
        <p:spPr>
          <a:xfrm>
            <a:off x="1927860" y="6316028"/>
            <a:ext cx="6244710" cy="3370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a:solidFill>
                  <a:srgbClr val="272525"/>
                </a:solidFill>
                <a:latin typeface="Lato"/>
                <a:ea typeface="Lato"/>
                <a:cs typeface="Lato"/>
                <a:sym typeface="Lato"/>
              </a:defRPr>
            </a:pPr>
            <a:r>
              <a:t>Concise conditional assignments: </a:t>
            </a:r>
            <a:r>
              <a:rPr b="1"/>
              <a:t>condition ? expr1 : expr2</a:t>
            </a:r>
            <a:r>
              <a:t>.</a:t>
            </a:r>
          </a:p>
        </p:txBody>
      </p:sp>
      <p:sp>
        <p:nvSpPr>
          <p:cNvPr id="194" name="Text 10"/>
          <p:cNvSpPr txBox="1"/>
          <p:nvPr/>
        </p:nvSpPr>
        <p:spPr>
          <a:xfrm>
            <a:off x="7599520" y="1958696"/>
            <a:ext cx="6244710" cy="10482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272525"/>
                </a:solidFill>
                <a:latin typeface="Lato"/>
                <a:ea typeface="Lato"/>
                <a:cs typeface="Lato"/>
                <a:sym typeface="Lato"/>
              </a:defRPr>
            </a:lvl1pPr>
          </a:lstStyle>
          <a:p>
            <a:pPr/>
            <a:r>
              <a:t>Conditional statements are vital for dynamic applications. They dictate program behaviour. Choose the best structure for clarity.</a:t>
            </a:r>
          </a:p>
        </p:txBody>
      </p:sp>
      <p:sp>
        <p:nvSpPr>
          <p:cNvPr id="195" name="Text 11"/>
          <p:cNvSpPr txBox="1"/>
          <p:nvPr/>
        </p:nvSpPr>
        <p:spPr>
          <a:xfrm>
            <a:off x="7599520" y="3251477"/>
            <a:ext cx="6244710" cy="692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272525"/>
                </a:solidFill>
                <a:latin typeface="Lato"/>
                <a:ea typeface="Lato"/>
                <a:cs typeface="Lato"/>
                <a:sym typeface="Lato"/>
              </a:defRPr>
            </a:lvl1pPr>
          </a:lstStyle>
          <a:p>
            <a:pPr/>
            <a:r>
              <a:t>These constructs ensure your app responds intelligently. They adapt to varying inputs. Practice using them effectively.</a:t>
            </a:r>
          </a:p>
        </p:txBody>
      </p:sp>
      <p:pic>
        <p:nvPicPr>
          <p:cNvPr id="196" name="Image" descr="Image"/>
          <p:cNvPicPr>
            <a:picLocks noChangeAspect="1"/>
          </p:cNvPicPr>
          <p:nvPr/>
        </p:nvPicPr>
        <p:blipFill>
          <a:blip r:embed="rId2">
            <a:extLst/>
          </a:blip>
          <a:stretch>
            <a:fillRect/>
          </a:stretch>
        </p:blipFill>
        <p:spPr>
          <a:xfrm>
            <a:off x="10821334" y="172014"/>
            <a:ext cx="3751353" cy="101353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Text 0"/>
          <p:cNvSpPr txBox="1"/>
          <p:nvPr/>
        </p:nvSpPr>
        <p:spPr>
          <a:xfrm>
            <a:off x="793790" y="942023"/>
            <a:ext cx="7799066"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312F2B"/>
                </a:solidFill>
                <a:latin typeface="Gelasio"/>
                <a:ea typeface="Gelasio"/>
                <a:cs typeface="Gelasio"/>
                <a:sym typeface="Gelasio"/>
              </a:defRPr>
            </a:lvl1pPr>
          </a:lstStyle>
          <a:p>
            <a:pPr/>
            <a:r>
              <a:t>Loops in Dart: Efficient Iteration</a:t>
            </a:r>
          </a:p>
        </p:txBody>
      </p:sp>
      <p:sp>
        <p:nvSpPr>
          <p:cNvPr id="199" name="Text 1"/>
          <p:cNvSpPr txBox="1"/>
          <p:nvPr/>
        </p:nvSpPr>
        <p:spPr>
          <a:xfrm>
            <a:off x="2905067" y="3960257"/>
            <a:ext cx="1673958"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700"/>
              </a:lnSpc>
              <a:defRPr b="1" sz="2200">
                <a:solidFill>
                  <a:srgbClr val="272525"/>
                </a:solidFill>
                <a:latin typeface="Gelasio"/>
                <a:ea typeface="Gelasio"/>
                <a:cs typeface="Gelasio"/>
                <a:sym typeface="Gelasio"/>
              </a:defRPr>
            </a:lvl1pPr>
          </a:lstStyle>
          <a:p>
            <a:pPr/>
            <a:r>
              <a:t>Basic Loops</a:t>
            </a:r>
          </a:p>
        </p:txBody>
      </p:sp>
      <p:sp>
        <p:nvSpPr>
          <p:cNvPr id="200" name="Text 2"/>
          <p:cNvSpPr txBox="1"/>
          <p:nvPr/>
        </p:nvSpPr>
        <p:spPr>
          <a:xfrm>
            <a:off x="653446" y="4450674"/>
            <a:ext cx="3925578" cy="3370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r">
              <a:lnSpc>
                <a:spcPts val="2800"/>
              </a:lnSpc>
              <a:defRPr b="1">
                <a:solidFill>
                  <a:srgbClr val="272525"/>
                </a:solidFill>
                <a:latin typeface="Lato"/>
                <a:ea typeface="Lato"/>
                <a:cs typeface="Lato"/>
                <a:sym typeface="Lato"/>
              </a:defRPr>
            </a:pPr>
            <a:r>
              <a:t>for</a:t>
            </a:r>
            <a:r>
              <a:rPr b="0"/>
              <a:t>, </a:t>
            </a:r>
            <a:r>
              <a:t>while</a:t>
            </a:r>
            <a:r>
              <a:rPr b="0"/>
              <a:t>, and </a:t>
            </a:r>
            <a:r>
              <a:t>do-while</a:t>
            </a:r>
            <a:r>
              <a:rPr b="0"/>
              <a:t> are standard.</a:t>
            </a:r>
          </a:p>
        </p:txBody>
      </p:sp>
      <p:pic>
        <p:nvPicPr>
          <p:cNvPr id="201" name="Image 0" descr="Image 0"/>
          <p:cNvPicPr>
            <a:picLocks noChangeAspect="1"/>
          </p:cNvPicPr>
          <p:nvPr/>
        </p:nvPicPr>
        <p:blipFill>
          <a:blip r:embed="rId2">
            <a:extLst/>
          </a:blip>
          <a:stretch>
            <a:fillRect/>
          </a:stretch>
        </p:blipFill>
        <p:spPr>
          <a:xfrm>
            <a:off x="5032652" y="2104430"/>
            <a:ext cx="4564976" cy="4564975"/>
          </a:xfrm>
          <a:prstGeom prst="rect">
            <a:avLst/>
          </a:prstGeom>
          <a:ln w="12700">
            <a:miter lim="400000"/>
          </a:ln>
        </p:spPr>
      </p:pic>
      <p:pic>
        <p:nvPicPr>
          <p:cNvPr id="202" name="Image 1" descr="Image 1"/>
          <p:cNvPicPr>
            <a:picLocks noChangeAspect="1"/>
          </p:cNvPicPr>
          <p:nvPr/>
        </p:nvPicPr>
        <p:blipFill>
          <a:blip r:embed="rId3">
            <a:extLst/>
          </a:blip>
          <a:stretch>
            <a:fillRect/>
          </a:stretch>
        </p:blipFill>
        <p:spPr>
          <a:xfrm>
            <a:off x="5571411" y="3900011"/>
            <a:ext cx="339329" cy="424221"/>
          </a:xfrm>
          <a:prstGeom prst="rect">
            <a:avLst/>
          </a:prstGeom>
          <a:ln w="12700">
            <a:miter lim="400000"/>
          </a:ln>
        </p:spPr>
      </p:pic>
      <p:sp>
        <p:nvSpPr>
          <p:cNvPr id="203" name="Text 3"/>
          <p:cNvSpPr txBox="1"/>
          <p:nvPr/>
        </p:nvSpPr>
        <p:spPr>
          <a:xfrm>
            <a:off x="9937790" y="2552462"/>
            <a:ext cx="2542990"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272525"/>
                </a:solidFill>
                <a:latin typeface="Gelasio"/>
                <a:ea typeface="Gelasio"/>
                <a:cs typeface="Gelasio"/>
                <a:sym typeface="Gelasio"/>
              </a:defRPr>
            </a:lvl1pPr>
          </a:lstStyle>
          <a:p>
            <a:pPr/>
            <a:r>
              <a:t>Collection Iteration</a:t>
            </a:r>
          </a:p>
        </p:txBody>
      </p:sp>
      <p:sp>
        <p:nvSpPr>
          <p:cNvPr id="204" name="Text 4"/>
          <p:cNvSpPr txBox="1"/>
          <p:nvPr/>
        </p:nvSpPr>
        <p:spPr>
          <a:xfrm>
            <a:off x="9937790" y="3042879"/>
            <a:ext cx="3898822" cy="692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b="1">
                <a:solidFill>
                  <a:srgbClr val="272525"/>
                </a:solidFill>
                <a:latin typeface="Lato"/>
                <a:ea typeface="Lato"/>
                <a:cs typeface="Lato"/>
                <a:sym typeface="Lato"/>
              </a:defRPr>
            </a:pPr>
            <a:r>
              <a:t>for-in</a:t>
            </a:r>
            <a:r>
              <a:rPr b="0"/>
              <a:t> simplifies iterating over collections.</a:t>
            </a:r>
          </a:p>
        </p:txBody>
      </p:sp>
      <p:pic>
        <p:nvPicPr>
          <p:cNvPr id="205" name="Image 2" descr="Image 2"/>
          <p:cNvPicPr>
            <a:picLocks noChangeAspect="1"/>
          </p:cNvPicPr>
          <p:nvPr/>
        </p:nvPicPr>
        <p:blipFill>
          <a:blip r:embed="rId4">
            <a:extLst/>
          </a:blip>
          <a:stretch>
            <a:fillRect/>
          </a:stretch>
        </p:blipFill>
        <p:spPr>
          <a:xfrm>
            <a:off x="5032652" y="2104430"/>
            <a:ext cx="4564976" cy="4564975"/>
          </a:xfrm>
          <a:prstGeom prst="rect">
            <a:avLst/>
          </a:prstGeom>
          <a:ln w="12700">
            <a:miter lim="400000"/>
          </a:ln>
        </p:spPr>
      </p:pic>
      <p:pic>
        <p:nvPicPr>
          <p:cNvPr id="206" name="Image 3" descr="Image 3"/>
          <p:cNvPicPr>
            <a:picLocks noChangeAspect="1"/>
          </p:cNvPicPr>
          <p:nvPr/>
        </p:nvPicPr>
        <p:blipFill>
          <a:blip r:embed="rId5">
            <a:extLst/>
          </a:blip>
          <a:stretch>
            <a:fillRect/>
          </a:stretch>
        </p:blipFill>
        <p:spPr>
          <a:xfrm>
            <a:off x="8170306" y="2948939"/>
            <a:ext cx="339329" cy="424221"/>
          </a:xfrm>
          <a:prstGeom prst="rect">
            <a:avLst/>
          </a:prstGeom>
          <a:ln w="12700">
            <a:miter lim="400000"/>
          </a:ln>
        </p:spPr>
      </p:pic>
      <p:sp>
        <p:nvSpPr>
          <p:cNvPr id="207" name="Text 5"/>
          <p:cNvSpPr txBox="1"/>
          <p:nvPr/>
        </p:nvSpPr>
        <p:spPr>
          <a:xfrm>
            <a:off x="9937790" y="5005030"/>
            <a:ext cx="1766181"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272525"/>
                </a:solidFill>
                <a:latin typeface="Gelasio"/>
                <a:ea typeface="Gelasio"/>
                <a:cs typeface="Gelasio"/>
                <a:sym typeface="Gelasio"/>
              </a:defRPr>
            </a:lvl1pPr>
          </a:lstStyle>
          <a:p>
            <a:pPr/>
            <a:r>
              <a:t>Loop Control</a:t>
            </a:r>
          </a:p>
        </p:txBody>
      </p:sp>
      <p:sp>
        <p:nvSpPr>
          <p:cNvPr id="208" name="Text 6"/>
          <p:cNvSpPr txBox="1"/>
          <p:nvPr/>
        </p:nvSpPr>
        <p:spPr>
          <a:xfrm>
            <a:off x="9937790" y="5495449"/>
            <a:ext cx="3898822" cy="6926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800"/>
              </a:lnSpc>
              <a:defRPr b="1">
                <a:solidFill>
                  <a:srgbClr val="272525"/>
                </a:solidFill>
                <a:latin typeface="Lato"/>
                <a:ea typeface="Lato"/>
                <a:cs typeface="Lato"/>
                <a:sym typeface="Lato"/>
              </a:defRPr>
            </a:pPr>
            <a:r>
              <a:t>break</a:t>
            </a:r>
            <a:r>
              <a:rPr b="0"/>
              <a:t> exits loops; </a:t>
            </a:r>
            <a:r>
              <a:t>continue</a:t>
            </a:r>
            <a:r>
              <a:rPr b="0"/>
              <a:t> skips iterations.</a:t>
            </a:r>
          </a:p>
        </p:txBody>
      </p:sp>
      <p:pic>
        <p:nvPicPr>
          <p:cNvPr id="209" name="Image 4" descr="Image 4"/>
          <p:cNvPicPr>
            <a:picLocks noChangeAspect="1"/>
          </p:cNvPicPr>
          <p:nvPr/>
        </p:nvPicPr>
        <p:blipFill>
          <a:blip r:embed="rId6">
            <a:extLst/>
          </a:blip>
          <a:stretch>
            <a:fillRect/>
          </a:stretch>
        </p:blipFill>
        <p:spPr>
          <a:xfrm>
            <a:off x="5032652" y="2104430"/>
            <a:ext cx="4564976" cy="4564975"/>
          </a:xfrm>
          <a:prstGeom prst="rect">
            <a:avLst/>
          </a:prstGeom>
          <a:ln w="12700">
            <a:miter lim="400000"/>
          </a:ln>
        </p:spPr>
      </p:pic>
      <p:pic>
        <p:nvPicPr>
          <p:cNvPr id="210" name="Image 5" descr="Image 5"/>
          <p:cNvPicPr>
            <a:picLocks noChangeAspect="1"/>
          </p:cNvPicPr>
          <p:nvPr/>
        </p:nvPicPr>
        <p:blipFill>
          <a:blip r:embed="rId7">
            <a:extLst/>
          </a:blip>
          <a:stretch>
            <a:fillRect/>
          </a:stretch>
        </p:blipFill>
        <p:spPr>
          <a:xfrm>
            <a:off x="7694532" y="5675114"/>
            <a:ext cx="339329" cy="424221"/>
          </a:xfrm>
          <a:prstGeom prst="rect">
            <a:avLst/>
          </a:prstGeom>
          <a:ln w="12700">
            <a:miter lim="400000"/>
          </a:ln>
        </p:spPr>
      </p:pic>
      <p:sp>
        <p:nvSpPr>
          <p:cNvPr id="211" name="Text 7"/>
          <p:cNvSpPr txBox="1"/>
          <p:nvPr/>
        </p:nvSpPr>
        <p:spPr>
          <a:xfrm>
            <a:off x="793790" y="6924555"/>
            <a:ext cx="12440593" cy="3370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800"/>
              </a:lnSpc>
              <a:defRPr>
                <a:solidFill>
                  <a:srgbClr val="272525"/>
                </a:solidFill>
                <a:latin typeface="Lato"/>
                <a:ea typeface="Lato"/>
                <a:cs typeface="Lato"/>
                <a:sym typeface="Lato"/>
              </a:defRPr>
            </a:lvl1pPr>
          </a:lstStyle>
          <a:p>
            <a:pPr/>
            <a:r>
              <a:t>Loops are fundamental for repetitive tasks. They streamline data processing. Select the appropriate loop type for efficiency.</a:t>
            </a:r>
          </a:p>
        </p:txBody>
      </p:sp>
      <p:pic>
        <p:nvPicPr>
          <p:cNvPr id="212" name="Image" descr="Image"/>
          <p:cNvPicPr>
            <a:picLocks noChangeAspect="1"/>
          </p:cNvPicPr>
          <p:nvPr/>
        </p:nvPicPr>
        <p:blipFill>
          <a:blip r:embed="rId8">
            <a:extLst/>
          </a:blip>
          <a:stretch>
            <a:fillRect/>
          </a:stretch>
        </p:blipFill>
        <p:spPr>
          <a:xfrm>
            <a:off x="10821334" y="172014"/>
            <a:ext cx="3751353" cy="1013532"/>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215" name="Text 0"/>
          <p:cNvSpPr txBox="1"/>
          <p:nvPr/>
        </p:nvSpPr>
        <p:spPr>
          <a:xfrm>
            <a:off x="6212680" y="695920"/>
            <a:ext cx="7325619" cy="63499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100"/>
              </a:lnSpc>
              <a:defRPr sz="4000">
                <a:solidFill>
                  <a:srgbClr val="312F2B"/>
                </a:solidFill>
                <a:latin typeface="Gelasio"/>
                <a:ea typeface="Gelasio"/>
                <a:cs typeface="Gelasio"/>
                <a:sym typeface="Gelasio"/>
              </a:defRPr>
            </a:lvl1pPr>
          </a:lstStyle>
          <a:p>
            <a:pPr/>
            <a:r>
              <a:t>Functions in Dart: Modular Code</a:t>
            </a:r>
          </a:p>
        </p:txBody>
      </p:sp>
      <p:pic>
        <p:nvPicPr>
          <p:cNvPr id="216" name="Image 1" descr="Image 1"/>
          <p:cNvPicPr>
            <a:picLocks noChangeAspect="1"/>
          </p:cNvPicPr>
          <p:nvPr/>
        </p:nvPicPr>
        <p:blipFill>
          <a:blip r:embed="rId3">
            <a:extLst/>
          </a:blip>
          <a:stretch>
            <a:fillRect/>
          </a:stretch>
        </p:blipFill>
        <p:spPr>
          <a:xfrm>
            <a:off x="6212680" y="1655683"/>
            <a:ext cx="1037631" cy="1245157"/>
          </a:xfrm>
          <a:prstGeom prst="rect">
            <a:avLst/>
          </a:prstGeom>
          <a:ln w="12700">
            <a:miter lim="400000"/>
          </a:ln>
        </p:spPr>
      </p:pic>
      <p:sp>
        <p:nvSpPr>
          <p:cNvPr id="217" name="Text 1"/>
          <p:cNvSpPr txBox="1"/>
          <p:nvPr/>
        </p:nvSpPr>
        <p:spPr>
          <a:xfrm>
            <a:off x="7457837" y="1863208"/>
            <a:ext cx="1066627" cy="3065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a:solidFill>
                  <a:srgbClr val="272525"/>
                </a:solidFill>
                <a:latin typeface="Gelasio"/>
                <a:ea typeface="Gelasio"/>
                <a:cs typeface="Gelasio"/>
                <a:sym typeface="Gelasio"/>
              </a:defRPr>
            </a:lvl1pPr>
          </a:lstStyle>
          <a:p>
            <a:pPr/>
            <a:r>
              <a:t>Definition</a:t>
            </a:r>
          </a:p>
        </p:txBody>
      </p:sp>
      <p:sp>
        <p:nvSpPr>
          <p:cNvPr id="218" name="Text 2"/>
          <p:cNvSpPr txBox="1"/>
          <p:nvPr/>
        </p:nvSpPr>
        <p:spPr>
          <a:xfrm>
            <a:off x="7457837" y="2311836"/>
            <a:ext cx="4187553" cy="3167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600"/>
              </a:lnSpc>
              <a:defRPr>
                <a:solidFill>
                  <a:srgbClr val="272525"/>
                </a:solidFill>
                <a:latin typeface="Lato"/>
                <a:ea typeface="Lato"/>
                <a:cs typeface="Lato"/>
                <a:sym typeface="Lato"/>
              </a:defRPr>
            </a:pPr>
            <a:r>
              <a:t>Define with </a:t>
            </a:r>
            <a:r>
              <a:rPr b="1"/>
              <a:t>returnType functionName()</a:t>
            </a:r>
            <a:r>
              <a:t>.</a:t>
            </a:r>
          </a:p>
        </p:txBody>
      </p:sp>
      <p:pic>
        <p:nvPicPr>
          <p:cNvPr id="219" name="Image 2" descr="Image 2"/>
          <p:cNvPicPr>
            <a:picLocks noChangeAspect="1"/>
          </p:cNvPicPr>
          <p:nvPr/>
        </p:nvPicPr>
        <p:blipFill>
          <a:blip r:embed="rId4">
            <a:extLst/>
          </a:blip>
          <a:stretch>
            <a:fillRect/>
          </a:stretch>
        </p:blipFill>
        <p:spPr>
          <a:xfrm>
            <a:off x="6212680" y="2900839"/>
            <a:ext cx="1037631" cy="1245156"/>
          </a:xfrm>
          <a:prstGeom prst="rect">
            <a:avLst/>
          </a:prstGeom>
          <a:ln w="12700">
            <a:miter lim="400000"/>
          </a:ln>
        </p:spPr>
      </p:pic>
      <p:sp>
        <p:nvSpPr>
          <p:cNvPr id="220" name="Text 3"/>
          <p:cNvSpPr txBox="1"/>
          <p:nvPr/>
        </p:nvSpPr>
        <p:spPr>
          <a:xfrm>
            <a:off x="7457837" y="3108364"/>
            <a:ext cx="1486322" cy="3065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a:solidFill>
                  <a:srgbClr val="272525"/>
                </a:solidFill>
                <a:latin typeface="Gelasio"/>
                <a:ea typeface="Gelasio"/>
                <a:cs typeface="Gelasio"/>
                <a:sym typeface="Gelasio"/>
              </a:defRPr>
            </a:lvl1pPr>
          </a:lstStyle>
          <a:p>
            <a:pPr/>
            <a:r>
              <a:t>Arrow Syntax</a:t>
            </a:r>
          </a:p>
        </p:txBody>
      </p:sp>
      <p:sp>
        <p:nvSpPr>
          <p:cNvPr id="221" name="Text 4"/>
          <p:cNvSpPr txBox="1"/>
          <p:nvPr/>
        </p:nvSpPr>
        <p:spPr>
          <a:xfrm>
            <a:off x="7457837" y="3556992"/>
            <a:ext cx="3405312" cy="3167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600"/>
              </a:lnSpc>
              <a:defRPr>
                <a:solidFill>
                  <a:srgbClr val="272525"/>
                </a:solidFill>
                <a:latin typeface="Lato"/>
                <a:ea typeface="Lato"/>
                <a:cs typeface="Lato"/>
                <a:sym typeface="Lato"/>
              </a:defRPr>
            </a:pPr>
            <a:r>
              <a:t>Concise functions use </a:t>
            </a:r>
            <a:r>
              <a:rPr b="1"/>
              <a:t>() =&gt; expr</a:t>
            </a:r>
            <a:r>
              <a:t>.</a:t>
            </a:r>
          </a:p>
        </p:txBody>
      </p:sp>
      <p:pic>
        <p:nvPicPr>
          <p:cNvPr id="222" name="Image 3" descr="Image 3"/>
          <p:cNvPicPr>
            <a:picLocks noChangeAspect="1"/>
          </p:cNvPicPr>
          <p:nvPr/>
        </p:nvPicPr>
        <p:blipFill>
          <a:blip r:embed="rId5">
            <a:extLst/>
          </a:blip>
          <a:stretch>
            <a:fillRect/>
          </a:stretch>
        </p:blipFill>
        <p:spPr>
          <a:xfrm>
            <a:off x="6212680" y="4145993"/>
            <a:ext cx="1037631" cy="1245157"/>
          </a:xfrm>
          <a:prstGeom prst="rect">
            <a:avLst/>
          </a:prstGeom>
          <a:ln w="12700">
            <a:miter lim="400000"/>
          </a:ln>
        </p:spPr>
      </p:pic>
      <p:sp>
        <p:nvSpPr>
          <p:cNvPr id="223" name="Text 5"/>
          <p:cNvSpPr txBox="1"/>
          <p:nvPr/>
        </p:nvSpPr>
        <p:spPr>
          <a:xfrm>
            <a:off x="7457837" y="4353519"/>
            <a:ext cx="1258169" cy="3065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a:solidFill>
                  <a:srgbClr val="272525"/>
                </a:solidFill>
                <a:latin typeface="Gelasio"/>
                <a:ea typeface="Gelasio"/>
                <a:cs typeface="Gelasio"/>
                <a:sym typeface="Gelasio"/>
              </a:defRPr>
            </a:lvl1pPr>
          </a:lstStyle>
          <a:p>
            <a:pPr/>
            <a:r>
              <a:t>Parameters</a:t>
            </a:r>
          </a:p>
        </p:txBody>
      </p:sp>
      <p:sp>
        <p:nvSpPr>
          <p:cNvPr id="224" name="Text 6"/>
          <p:cNvSpPr txBox="1"/>
          <p:nvPr/>
        </p:nvSpPr>
        <p:spPr>
          <a:xfrm>
            <a:off x="7457837" y="4802147"/>
            <a:ext cx="4168242" cy="3167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a:solidFill>
                  <a:srgbClr val="272525"/>
                </a:solidFill>
                <a:latin typeface="Lato"/>
                <a:ea typeface="Lato"/>
                <a:cs typeface="Lato"/>
                <a:sym typeface="Lato"/>
              </a:defRPr>
            </a:lvl1pPr>
          </a:lstStyle>
          <a:p>
            <a:pPr/>
            <a:r>
              <a:t>Support optional and named parameters.</a:t>
            </a:r>
          </a:p>
        </p:txBody>
      </p:sp>
      <p:pic>
        <p:nvPicPr>
          <p:cNvPr id="225" name="Image 4" descr="Image 4"/>
          <p:cNvPicPr>
            <a:picLocks noChangeAspect="1"/>
          </p:cNvPicPr>
          <p:nvPr/>
        </p:nvPicPr>
        <p:blipFill>
          <a:blip r:embed="rId6">
            <a:extLst/>
          </a:blip>
          <a:stretch>
            <a:fillRect/>
          </a:stretch>
        </p:blipFill>
        <p:spPr>
          <a:xfrm>
            <a:off x="6212680" y="5391150"/>
            <a:ext cx="1037631" cy="1245156"/>
          </a:xfrm>
          <a:prstGeom prst="rect">
            <a:avLst/>
          </a:prstGeom>
          <a:ln w="12700">
            <a:miter lim="400000"/>
          </a:ln>
        </p:spPr>
      </p:pic>
      <p:sp>
        <p:nvSpPr>
          <p:cNvPr id="226" name="Text 7"/>
          <p:cNvSpPr txBox="1"/>
          <p:nvPr/>
        </p:nvSpPr>
        <p:spPr>
          <a:xfrm>
            <a:off x="7457837" y="5598676"/>
            <a:ext cx="2489126" cy="3065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a:solidFill>
                  <a:srgbClr val="272525"/>
                </a:solidFill>
                <a:latin typeface="Gelasio"/>
                <a:ea typeface="Gelasio"/>
                <a:cs typeface="Gelasio"/>
                <a:sym typeface="Gelasio"/>
              </a:defRPr>
            </a:lvl1pPr>
          </a:lstStyle>
          <a:p>
            <a:pPr/>
            <a:r>
              <a:t>Anonymous Functions</a:t>
            </a:r>
          </a:p>
        </p:txBody>
      </p:sp>
      <p:sp>
        <p:nvSpPr>
          <p:cNvPr id="227" name="Text 8"/>
          <p:cNvSpPr txBox="1"/>
          <p:nvPr/>
        </p:nvSpPr>
        <p:spPr>
          <a:xfrm>
            <a:off x="7457837" y="6047302"/>
            <a:ext cx="3900910" cy="3167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600"/>
              </a:lnSpc>
              <a:defRPr>
                <a:solidFill>
                  <a:srgbClr val="272525"/>
                </a:solidFill>
                <a:latin typeface="Lato"/>
                <a:ea typeface="Lato"/>
                <a:cs typeface="Lato"/>
                <a:sym typeface="Lato"/>
              </a:defRPr>
            </a:lvl1pPr>
          </a:lstStyle>
          <a:p>
            <a:pPr/>
            <a:r>
              <a:t>Also known as lambdas, for inline use.</a:t>
            </a:r>
          </a:p>
        </p:txBody>
      </p:sp>
      <p:sp>
        <p:nvSpPr>
          <p:cNvPr id="228" name="Text 9"/>
          <p:cNvSpPr txBox="1"/>
          <p:nvPr/>
        </p:nvSpPr>
        <p:spPr>
          <a:xfrm>
            <a:off x="6212680" y="6869668"/>
            <a:ext cx="7691440" cy="646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a:solidFill>
                  <a:srgbClr val="272525"/>
                </a:solidFill>
                <a:latin typeface="Lato"/>
                <a:ea typeface="Lato"/>
                <a:cs typeface="Lato"/>
                <a:sym typeface="Lato"/>
              </a:defRPr>
            </a:lvl1pPr>
          </a:lstStyle>
          <a:p>
            <a:pPr/>
            <a:r>
              <a:t>Functions promote code reusability. They enhance maintainability and readability. Master them for organised development.</a:t>
            </a:r>
          </a:p>
        </p:txBody>
      </p:sp>
      <p:pic>
        <p:nvPicPr>
          <p:cNvPr id="229" name="Image" descr="Image"/>
          <p:cNvPicPr>
            <a:picLocks noChangeAspect="1"/>
          </p:cNvPicPr>
          <p:nvPr/>
        </p:nvPicPr>
        <p:blipFill>
          <a:blip r:embed="rId7">
            <a:extLst/>
          </a:blip>
          <a:stretch>
            <a:fillRect/>
          </a:stretch>
        </p:blipFill>
        <p:spPr>
          <a:xfrm>
            <a:off x="129888" y="215299"/>
            <a:ext cx="3751352" cy="101353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ext 0"/>
          <p:cNvSpPr txBox="1"/>
          <p:nvPr/>
        </p:nvSpPr>
        <p:spPr>
          <a:xfrm>
            <a:off x="667345" y="524589"/>
            <a:ext cx="8918315" cy="57542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600"/>
              </a:lnSpc>
              <a:defRPr sz="3700">
                <a:solidFill>
                  <a:srgbClr val="312F2B"/>
                </a:solidFill>
                <a:latin typeface="Gelasio"/>
                <a:ea typeface="Gelasio"/>
                <a:cs typeface="Gelasio"/>
                <a:sym typeface="Gelasio"/>
              </a:defRPr>
            </a:lvl1pPr>
          </a:lstStyle>
          <a:p>
            <a:pPr/>
            <a:r>
              <a:t>Classes and Objects: Object-Oriented Dart</a:t>
            </a:r>
          </a:p>
        </p:txBody>
      </p:sp>
      <p:pic>
        <p:nvPicPr>
          <p:cNvPr id="232" name="Image 0" descr="Image 0"/>
          <p:cNvPicPr>
            <a:picLocks noChangeAspect="1"/>
          </p:cNvPicPr>
          <p:nvPr/>
        </p:nvPicPr>
        <p:blipFill>
          <a:blip r:embed="rId2">
            <a:extLst/>
          </a:blip>
          <a:stretch>
            <a:fillRect/>
          </a:stretch>
        </p:blipFill>
        <p:spPr>
          <a:xfrm>
            <a:off x="3333036" y="1501853"/>
            <a:ext cx="1316237" cy="1098591"/>
          </a:xfrm>
          <a:prstGeom prst="rect">
            <a:avLst/>
          </a:prstGeom>
          <a:ln w="12700">
            <a:miter lim="400000"/>
          </a:ln>
        </p:spPr>
      </p:pic>
      <p:sp>
        <p:nvSpPr>
          <p:cNvPr id="233" name="Text 1"/>
          <p:cNvSpPr txBox="1"/>
          <p:nvPr/>
        </p:nvSpPr>
        <p:spPr>
          <a:xfrm>
            <a:off x="3910581" y="2019775"/>
            <a:ext cx="161027" cy="3966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300"/>
              </a:lnSpc>
              <a:defRPr sz="2100">
                <a:solidFill>
                  <a:srgbClr val="272525"/>
                </a:solidFill>
                <a:latin typeface="Gelasio"/>
                <a:ea typeface="Gelasio"/>
                <a:cs typeface="Gelasio"/>
                <a:sym typeface="Gelasio"/>
              </a:defRPr>
            </a:lvl1pPr>
          </a:lstStyle>
          <a:p>
            <a:pPr/>
            <a:r>
              <a:t>1</a:t>
            </a:r>
          </a:p>
        </p:txBody>
      </p:sp>
      <p:sp>
        <p:nvSpPr>
          <p:cNvPr id="234" name="Text 2"/>
          <p:cNvSpPr txBox="1"/>
          <p:nvPr/>
        </p:nvSpPr>
        <p:spPr>
          <a:xfrm>
            <a:off x="4839891" y="1692473"/>
            <a:ext cx="1651633" cy="2862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272525"/>
                </a:solidFill>
                <a:latin typeface="Gelasio"/>
                <a:ea typeface="Gelasio"/>
                <a:cs typeface="Gelasio"/>
                <a:sym typeface="Gelasio"/>
              </a:defRPr>
            </a:lvl1pPr>
          </a:lstStyle>
          <a:p>
            <a:pPr/>
            <a:r>
              <a:t>Class Keyword</a:t>
            </a:r>
          </a:p>
        </p:txBody>
      </p:sp>
      <p:sp>
        <p:nvSpPr>
          <p:cNvPr id="235" name="Text 3"/>
          <p:cNvSpPr txBox="1"/>
          <p:nvPr/>
        </p:nvSpPr>
        <p:spPr>
          <a:xfrm>
            <a:off x="4839891" y="2104668"/>
            <a:ext cx="2996109" cy="2964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nSpc>
                <a:spcPts val="2400"/>
              </a:lnSpc>
              <a:defRPr>
                <a:solidFill>
                  <a:srgbClr val="272525"/>
                </a:solidFill>
                <a:latin typeface="Lato"/>
                <a:ea typeface="Lato"/>
                <a:cs typeface="Lato"/>
                <a:sym typeface="Lato"/>
              </a:defRPr>
            </a:pPr>
            <a:r>
              <a:t>Use "</a:t>
            </a:r>
            <a:r>
              <a:rPr b="1"/>
              <a:t>class</a:t>
            </a:r>
            <a:r>
              <a:t>" to define a class.</a:t>
            </a:r>
          </a:p>
        </p:txBody>
      </p:sp>
      <p:sp>
        <p:nvSpPr>
          <p:cNvPr id="236" name="Shape 4"/>
          <p:cNvSpPr/>
          <p:nvPr/>
        </p:nvSpPr>
        <p:spPr>
          <a:xfrm>
            <a:off x="4696897" y="2614097"/>
            <a:ext cx="9218533"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6" y="0"/>
                  <a:pt x="13" y="0"/>
                </a:cubicBezTo>
                <a:lnTo>
                  <a:pt x="21587" y="0"/>
                </a:lnTo>
                <a:cubicBezTo>
                  <a:pt x="21594" y="0"/>
                  <a:pt x="21600" y="4835"/>
                  <a:pt x="21600" y="10800"/>
                </a:cubicBezTo>
                <a:cubicBezTo>
                  <a:pt x="21600" y="16765"/>
                  <a:pt x="21594" y="21600"/>
                  <a:pt x="21587" y="21600"/>
                </a:cubicBezTo>
                <a:lnTo>
                  <a:pt x="13" y="21600"/>
                </a:lnTo>
                <a:cubicBezTo>
                  <a:pt x="6" y="21600"/>
                  <a:pt x="0" y="16765"/>
                  <a:pt x="0" y="10800"/>
                </a:cubicBezTo>
                <a:close/>
              </a:path>
            </a:pathLst>
          </a:custGeom>
          <a:solidFill>
            <a:srgbClr val="CECEC9"/>
          </a:solidFill>
          <a:ln w="12700">
            <a:miter lim="400000"/>
          </a:ln>
        </p:spPr>
        <p:txBody>
          <a:bodyPr lIns="45719" rIns="45719"/>
          <a:lstStyle/>
          <a:p>
            <a:pPr/>
          </a:p>
        </p:txBody>
      </p:sp>
      <p:pic>
        <p:nvPicPr>
          <p:cNvPr id="237" name="Image 1" descr="Image 1"/>
          <p:cNvPicPr>
            <a:picLocks noChangeAspect="1"/>
          </p:cNvPicPr>
          <p:nvPr/>
        </p:nvPicPr>
        <p:blipFill>
          <a:blip r:embed="rId3">
            <a:extLst/>
          </a:blip>
          <a:stretch>
            <a:fillRect/>
          </a:stretch>
        </p:blipFill>
        <p:spPr>
          <a:xfrm>
            <a:off x="2674977" y="2648068"/>
            <a:ext cx="2632473" cy="1098592"/>
          </a:xfrm>
          <a:prstGeom prst="rect">
            <a:avLst/>
          </a:prstGeom>
          <a:ln w="12700">
            <a:miter lim="400000"/>
          </a:ln>
        </p:spPr>
      </p:pic>
      <p:sp>
        <p:nvSpPr>
          <p:cNvPr id="238" name="Text 5"/>
          <p:cNvSpPr txBox="1"/>
          <p:nvPr/>
        </p:nvSpPr>
        <p:spPr>
          <a:xfrm>
            <a:off x="3910700" y="3029783"/>
            <a:ext cx="161027" cy="3966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300"/>
              </a:lnSpc>
              <a:defRPr sz="2100">
                <a:solidFill>
                  <a:srgbClr val="272525"/>
                </a:solidFill>
                <a:latin typeface="Gelasio"/>
                <a:ea typeface="Gelasio"/>
                <a:cs typeface="Gelasio"/>
                <a:sym typeface="Gelasio"/>
              </a:defRPr>
            </a:lvl1pPr>
          </a:lstStyle>
          <a:p>
            <a:pPr/>
            <a:r>
              <a:t>2</a:t>
            </a:r>
          </a:p>
        </p:txBody>
      </p:sp>
      <p:sp>
        <p:nvSpPr>
          <p:cNvPr id="239" name="Text 6"/>
          <p:cNvSpPr txBox="1"/>
          <p:nvPr/>
        </p:nvSpPr>
        <p:spPr>
          <a:xfrm>
            <a:off x="5498067" y="2838687"/>
            <a:ext cx="1447925" cy="2862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272525"/>
                </a:solidFill>
                <a:latin typeface="Gelasio"/>
                <a:ea typeface="Gelasio"/>
                <a:cs typeface="Gelasio"/>
                <a:sym typeface="Gelasio"/>
              </a:defRPr>
            </a:lvl1pPr>
          </a:lstStyle>
          <a:p>
            <a:pPr/>
            <a:r>
              <a:t>Constructors</a:t>
            </a:r>
          </a:p>
        </p:txBody>
      </p:sp>
      <p:sp>
        <p:nvSpPr>
          <p:cNvPr id="240" name="Text 7"/>
          <p:cNvSpPr txBox="1"/>
          <p:nvPr/>
        </p:nvSpPr>
        <p:spPr>
          <a:xfrm>
            <a:off x="5498067" y="3250882"/>
            <a:ext cx="3468714"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272525"/>
                </a:solidFill>
                <a:latin typeface="Lato"/>
                <a:ea typeface="Lato"/>
                <a:cs typeface="Lato"/>
                <a:sym typeface="Lato"/>
              </a:defRPr>
            </a:lvl1pPr>
          </a:lstStyle>
          <a:p>
            <a:pPr/>
            <a:r>
              <a:t>Create objects using constructors.</a:t>
            </a:r>
          </a:p>
        </p:txBody>
      </p:sp>
      <p:sp>
        <p:nvSpPr>
          <p:cNvPr id="241" name="Shape 8"/>
          <p:cNvSpPr/>
          <p:nvPr/>
        </p:nvSpPr>
        <p:spPr>
          <a:xfrm>
            <a:off x="5355073" y="3760311"/>
            <a:ext cx="856035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6" y="0"/>
                  <a:pt x="14" y="0"/>
                </a:cubicBezTo>
                <a:lnTo>
                  <a:pt x="21586" y="0"/>
                </a:lnTo>
                <a:cubicBezTo>
                  <a:pt x="21594" y="0"/>
                  <a:pt x="21600" y="4835"/>
                  <a:pt x="21600" y="10800"/>
                </a:cubicBezTo>
                <a:cubicBezTo>
                  <a:pt x="21600" y="16765"/>
                  <a:pt x="21594" y="21600"/>
                  <a:pt x="21586" y="21600"/>
                </a:cubicBezTo>
                <a:lnTo>
                  <a:pt x="14" y="21600"/>
                </a:lnTo>
                <a:cubicBezTo>
                  <a:pt x="6" y="21600"/>
                  <a:pt x="0" y="16765"/>
                  <a:pt x="0" y="10800"/>
                </a:cubicBezTo>
                <a:close/>
              </a:path>
            </a:pathLst>
          </a:custGeom>
          <a:solidFill>
            <a:srgbClr val="CECEC9"/>
          </a:solidFill>
          <a:ln w="12700">
            <a:miter lim="400000"/>
          </a:ln>
        </p:spPr>
        <p:txBody>
          <a:bodyPr lIns="45719" rIns="45719"/>
          <a:lstStyle/>
          <a:p>
            <a:pPr/>
          </a:p>
        </p:txBody>
      </p:sp>
      <p:pic>
        <p:nvPicPr>
          <p:cNvPr id="242" name="Image 2" descr="Image 2"/>
          <p:cNvPicPr>
            <a:picLocks noChangeAspect="1"/>
          </p:cNvPicPr>
          <p:nvPr/>
        </p:nvPicPr>
        <p:blipFill>
          <a:blip r:embed="rId4">
            <a:extLst/>
          </a:blip>
          <a:stretch>
            <a:fillRect/>
          </a:stretch>
        </p:blipFill>
        <p:spPr>
          <a:xfrm>
            <a:off x="2016799" y="3794283"/>
            <a:ext cx="3948709" cy="1098591"/>
          </a:xfrm>
          <a:prstGeom prst="rect">
            <a:avLst/>
          </a:prstGeom>
          <a:ln w="12700">
            <a:miter lim="400000"/>
          </a:ln>
        </p:spPr>
      </p:pic>
      <p:sp>
        <p:nvSpPr>
          <p:cNvPr id="243" name="Text 9"/>
          <p:cNvSpPr txBox="1"/>
          <p:nvPr/>
        </p:nvSpPr>
        <p:spPr>
          <a:xfrm>
            <a:off x="3910581" y="4175997"/>
            <a:ext cx="161027" cy="39661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300"/>
              </a:lnSpc>
              <a:defRPr sz="2100">
                <a:solidFill>
                  <a:srgbClr val="272525"/>
                </a:solidFill>
                <a:latin typeface="Gelasio"/>
                <a:ea typeface="Gelasio"/>
                <a:cs typeface="Gelasio"/>
                <a:sym typeface="Gelasio"/>
              </a:defRPr>
            </a:lvl1pPr>
          </a:lstStyle>
          <a:p>
            <a:pPr/>
            <a:r>
              <a:t>3</a:t>
            </a:r>
          </a:p>
        </p:txBody>
      </p:sp>
      <p:sp>
        <p:nvSpPr>
          <p:cNvPr id="244" name="Text 10"/>
          <p:cNvSpPr txBox="1"/>
          <p:nvPr/>
        </p:nvSpPr>
        <p:spPr>
          <a:xfrm>
            <a:off x="6156126" y="3984902"/>
            <a:ext cx="1016398" cy="2862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272525"/>
                </a:solidFill>
                <a:latin typeface="Gelasio"/>
                <a:ea typeface="Gelasio"/>
                <a:cs typeface="Gelasio"/>
                <a:sym typeface="Gelasio"/>
              </a:defRPr>
            </a:lvl1pPr>
          </a:lstStyle>
          <a:p>
            <a:pPr/>
            <a:r>
              <a:t>Members</a:t>
            </a:r>
          </a:p>
        </p:txBody>
      </p:sp>
      <p:sp>
        <p:nvSpPr>
          <p:cNvPr id="245" name="Text 11"/>
          <p:cNvSpPr txBox="1"/>
          <p:nvPr/>
        </p:nvSpPr>
        <p:spPr>
          <a:xfrm>
            <a:off x="6156126" y="4397097"/>
            <a:ext cx="3976925" cy="2964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272525"/>
                </a:solidFill>
                <a:latin typeface="Lato"/>
                <a:ea typeface="Lato"/>
                <a:cs typeface="Lato"/>
                <a:sym typeface="Lato"/>
              </a:defRPr>
            </a:lvl1pPr>
          </a:lstStyle>
          <a:p>
            <a:pPr/>
            <a:r>
              <a:t>Define fields, methods, getters, setters.</a:t>
            </a:r>
          </a:p>
        </p:txBody>
      </p:sp>
      <p:sp>
        <p:nvSpPr>
          <p:cNvPr id="246" name="Shape 12"/>
          <p:cNvSpPr/>
          <p:nvPr/>
        </p:nvSpPr>
        <p:spPr>
          <a:xfrm>
            <a:off x="6013132" y="4906526"/>
            <a:ext cx="7902297"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7" y="0"/>
                  <a:pt x="16" y="0"/>
                </a:cubicBezTo>
                <a:lnTo>
                  <a:pt x="21584" y="0"/>
                </a:lnTo>
                <a:cubicBezTo>
                  <a:pt x="21593" y="0"/>
                  <a:pt x="21600" y="4835"/>
                  <a:pt x="21600" y="10800"/>
                </a:cubicBezTo>
                <a:cubicBezTo>
                  <a:pt x="21600" y="16765"/>
                  <a:pt x="21593" y="21600"/>
                  <a:pt x="21584" y="21600"/>
                </a:cubicBezTo>
                <a:lnTo>
                  <a:pt x="16" y="21600"/>
                </a:lnTo>
                <a:cubicBezTo>
                  <a:pt x="7" y="21600"/>
                  <a:pt x="0" y="16765"/>
                  <a:pt x="0" y="10800"/>
                </a:cubicBezTo>
                <a:close/>
              </a:path>
            </a:pathLst>
          </a:custGeom>
          <a:solidFill>
            <a:srgbClr val="CECEC9"/>
          </a:solidFill>
          <a:ln w="12700">
            <a:miter lim="400000"/>
          </a:ln>
        </p:spPr>
        <p:txBody>
          <a:bodyPr lIns="45719" rIns="45719"/>
          <a:lstStyle/>
          <a:p>
            <a:pPr/>
          </a:p>
        </p:txBody>
      </p:sp>
      <p:pic>
        <p:nvPicPr>
          <p:cNvPr id="247" name="Image 3" descr="Image 3"/>
          <p:cNvPicPr>
            <a:picLocks noChangeAspect="1"/>
          </p:cNvPicPr>
          <p:nvPr/>
        </p:nvPicPr>
        <p:blipFill>
          <a:blip r:embed="rId5">
            <a:extLst/>
          </a:blip>
          <a:stretch>
            <a:fillRect/>
          </a:stretch>
        </p:blipFill>
        <p:spPr>
          <a:xfrm>
            <a:off x="1358622" y="4940498"/>
            <a:ext cx="5265064" cy="1098591"/>
          </a:xfrm>
          <a:prstGeom prst="rect">
            <a:avLst/>
          </a:prstGeom>
          <a:ln w="12700">
            <a:miter lim="400000"/>
          </a:ln>
        </p:spPr>
      </p:pic>
      <p:sp>
        <p:nvSpPr>
          <p:cNvPr id="248" name="Text 13"/>
          <p:cNvSpPr txBox="1"/>
          <p:nvPr/>
        </p:nvSpPr>
        <p:spPr>
          <a:xfrm>
            <a:off x="3910581" y="5322213"/>
            <a:ext cx="161027" cy="3966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300"/>
              </a:lnSpc>
              <a:defRPr sz="2100">
                <a:solidFill>
                  <a:srgbClr val="272525"/>
                </a:solidFill>
                <a:latin typeface="Gelasio"/>
                <a:ea typeface="Gelasio"/>
                <a:cs typeface="Gelasio"/>
                <a:sym typeface="Gelasio"/>
              </a:defRPr>
            </a:lvl1pPr>
          </a:lstStyle>
          <a:p>
            <a:pPr/>
            <a:r>
              <a:t>4</a:t>
            </a:r>
          </a:p>
        </p:txBody>
      </p:sp>
      <p:sp>
        <p:nvSpPr>
          <p:cNvPr id="249" name="Text 14"/>
          <p:cNvSpPr txBox="1"/>
          <p:nvPr/>
        </p:nvSpPr>
        <p:spPr>
          <a:xfrm>
            <a:off x="6814304" y="5131117"/>
            <a:ext cx="775184" cy="2862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272525"/>
                </a:solidFill>
                <a:latin typeface="Gelasio"/>
                <a:ea typeface="Gelasio"/>
                <a:cs typeface="Gelasio"/>
                <a:sym typeface="Gelasio"/>
              </a:defRPr>
            </a:lvl1pPr>
          </a:lstStyle>
          <a:p>
            <a:pPr/>
            <a:r>
              <a:t>Private</a:t>
            </a:r>
          </a:p>
        </p:txBody>
      </p:sp>
      <p:sp>
        <p:nvSpPr>
          <p:cNvPr id="250" name="Text 15"/>
          <p:cNvSpPr txBox="1"/>
          <p:nvPr/>
        </p:nvSpPr>
        <p:spPr>
          <a:xfrm>
            <a:off x="6814304" y="5543312"/>
            <a:ext cx="4383001" cy="2964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272525"/>
                </a:solidFill>
                <a:latin typeface="Lato"/>
                <a:ea typeface="Lato"/>
                <a:cs typeface="Lato"/>
                <a:sym typeface="Lato"/>
              </a:defRPr>
            </a:lvl1pPr>
          </a:lstStyle>
          <a:p>
            <a:pPr/>
            <a:r>
              <a:t>Underscore prefix makes members private.</a:t>
            </a:r>
          </a:p>
        </p:txBody>
      </p:sp>
      <p:sp>
        <p:nvSpPr>
          <p:cNvPr id="251" name="Shape 16"/>
          <p:cNvSpPr/>
          <p:nvPr/>
        </p:nvSpPr>
        <p:spPr>
          <a:xfrm>
            <a:off x="6671309" y="6052741"/>
            <a:ext cx="724412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8" y="0"/>
                  <a:pt x="17" y="0"/>
                </a:cubicBezTo>
                <a:lnTo>
                  <a:pt x="21583" y="0"/>
                </a:lnTo>
                <a:cubicBezTo>
                  <a:pt x="21592" y="0"/>
                  <a:pt x="21600" y="4835"/>
                  <a:pt x="21600" y="10800"/>
                </a:cubicBezTo>
                <a:cubicBezTo>
                  <a:pt x="21600" y="16765"/>
                  <a:pt x="21592" y="21600"/>
                  <a:pt x="21583" y="21600"/>
                </a:cubicBezTo>
                <a:lnTo>
                  <a:pt x="17" y="21600"/>
                </a:lnTo>
                <a:cubicBezTo>
                  <a:pt x="8" y="21600"/>
                  <a:pt x="0" y="16765"/>
                  <a:pt x="0" y="10800"/>
                </a:cubicBezTo>
                <a:close/>
              </a:path>
            </a:pathLst>
          </a:custGeom>
          <a:solidFill>
            <a:srgbClr val="CECEC9"/>
          </a:solidFill>
          <a:ln w="12700">
            <a:miter lim="400000"/>
          </a:ln>
        </p:spPr>
        <p:txBody>
          <a:bodyPr lIns="45719" rIns="45719"/>
          <a:lstStyle/>
          <a:p>
            <a:pPr/>
          </a:p>
        </p:txBody>
      </p:sp>
      <p:pic>
        <p:nvPicPr>
          <p:cNvPr id="252" name="Image 4" descr="Image 4"/>
          <p:cNvPicPr>
            <a:picLocks noChangeAspect="1"/>
          </p:cNvPicPr>
          <p:nvPr/>
        </p:nvPicPr>
        <p:blipFill>
          <a:blip r:embed="rId6">
            <a:extLst/>
          </a:blip>
          <a:stretch>
            <a:fillRect/>
          </a:stretch>
        </p:blipFill>
        <p:spPr>
          <a:xfrm>
            <a:off x="700564" y="6086712"/>
            <a:ext cx="6581300" cy="1098591"/>
          </a:xfrm>
          <a:prstGeom prst="rect">
            <a:avLst/>
          </a:prstGeom>
          <a:ln w="12700">
            <a:miter lim="400000"/>
          </a:ln>
        </p:spPr>
      </p:pic>
      <p:sp>
        <p:nvSpPr>
          <p:cNvPr id="253" name="Text 17"/>
          <p:cNvSpPr txBox="1"/>
          <p:nvPr/>
        </p:nvSpPr>
        <p:spPr>
          <a:xfrm>
            <a:off x="3910581" y="6468428"/>
            <a:ext cx="161027" cy="39661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3300"/>
              </a:lnSpc>
              <a:defRPr sz="2100">
                <a:solidFill>
                  <a:srgbClr val="272525"/>
                </a:solidFill>
                <a:latin typeface="Gelasio"/>
                <a:ea typeface="Gelasio"/>
                <a:cs typeface="Gelasio"/>
                <a:sym typeface="Gelasio"/>
              </a:defRPr>
            </a:lvl1pPr>
          </a:lstStyle>
          <a:p>
            <a:pPr/>
            <a:r>
              <a:t>5</a:t>
            </a:r>
          </a:p>
        </p:txBody>
      </p:sp>
      <p:sp>
        <p:nvSpPr>
          <p:cNvPr id="254" name="Text 18"/>
          <p:cNvSpPr txBox="1"/>
          <p:nvPr/>
        </p:nvSpPr>
        <p:spPr>
          <a:xfrm>
            <a:off x="7472481" y="6277331"/>
            <a:ext cx="635212" cy="28625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b="1">
                <a:solidFill>
                  <a:srgbClr val="272525"/>
                </a:solidFill>
                <a:latin typeface="Gelasio"/>
                <a:ea typeface="Gelasio"/>
                <a:cs typeface="Gelasio"/>
                <a:sym typeface="Gelasio"/>
              </a:defRPr>
            </a:lvl1pPr>
          </a:lstStyle>
          <a:p>
            <a:pPr/>
            <a:r>
              <a:t>Static</a:t>
            </a:r>
          </a:p>
        </p:txBody>
      </p:sp>
      <p:sp>
        <p:nvSpPr>
          <p:cNvPr id="255" name="Text 19"/>
          <p:cNvSpPr txBox="1"/>
          <p:nvPr/>
        </p:nvSpPr>
        <p:spPr>
          <a:xfrm>
            <a:off x="7472481" y="6689527"/>
            <a:ext cx="4091783" cy="2964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272525"/>
                </a:solidFill>
                <a:latin typeface="Lato"/>
                <a:ea typeface="Lato"/>
                <a:cs typeface="Lato"/>
                <a:sym typeface="Lato"/>
              </a:defRPr>
            </a:lvl1pPr>
          </a:lstStyle>
          <a:p>
            <a:pPr/>
            <a:r>
              <a:t>Static variables and methods supported.</a:t>
            </a:r>
          </a:p>
        </p:txBody>
      </p:sp>
      <p:sp>
        <p:nvSpPr>
          <p:cNvPr id="256" name="Text 20"/>
          <p:cNvSpPr txBox="1"/>
          <p:nvPr/>
        </p:nvSpPr>
        <p:spPr>
          <a:xfrm>
            <a:off x="667344" y="7399734"/>
            <a:ext cx="12411238" cy="2964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272525"/>
                </a:solidFill>
                <a:latin typeface="Lato"/>
                <a:ea typeface="Lato"/>
                <a:cs typeface="Lato"/>
                <a:sym typeface="Lato"/>
              </a:defRPr>
            </a:lvl1pPr>
          </a:lstStyle>
          <a:p>
            <a:pPr/>
            <a:r>
              <a:t>Dart's object-oriented features enable powerful designs. They structure complex applications. Embrace them for scalability.</a:t>
            </a:r>
          </a:p>
        </p:txBody>
      </p:sp>
      <p:pic>
        <p:nvPicPr>
          <p:cNvPr id="257" name="Image" descr="Image"/>
          <p:cNvPicPr>
            <a:picLocks noChangeAspect="1"/>
          </p:cNvPicPr>
          <p:nvPr/>
        </p:nvPicPr>
        <p:blipFill>
          <a:blip r:embed="rId7">
            <a:extLst/>
          </a:blip>
          <a:stretch>
            <a:fillRect/>
          </a:stretch>
        </p:blipFill>
        <p:spPr>
          <a:xfrm>
            <a:off x="10821334" y="172014"/>
            <a:ext cx="3751353" cy="101353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